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7"/>
  </p:notesMasterIdLst>
  <p:sldIdLst>
    <p:sldId id="256" r:id="rId2"/>
    <p:sldId id="289" r:id="rId3"/>
    <p:sldId id="291" r:id="rId4"/>
    <p:sldId id="292" r:id="rId5"/>
    <p:sldId id="293" r:id="rId6"/>
    <p:sldId id="295" r:id="rId7"/>
    <p:sldId id="296" r:id="rId8"/>
    <p:sldId id="297" r:id="rId9"/>
    <p:sldId id="298" r:id="rId10"/>
    <p:sldId id="299" r:id="rId11"/>
    <p:sldId id="300" r:id="rId12"/>
    <p:sldId id="303" r:id="rId13"/>
    <p:sldId id="302" r:id="rId14"/>
    <p:sldId id="305" r:id="rId15"/>
    <p:sldId id="304"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5" r:id="rId35"/>
    <p:sldId id="326" r:id="rId36"/>
    <p:sldId id="327" r:id="rId37"/>
    <p:sldId id="328" r:id="rId38"/>
    <p:sldId id="329" r:id="rId39"/>
    <p:sldId id="330" r:id="rId40"/>
    <p:sldId id="331" r:id="rId41"/>
    <p:sldId id="332" r:id="rId42"/>
    <p:sldId id="333" r:id="rId43"/>
    <p:sldId id="334" r:id="rId44"/>
    <p:sldId id="335" r:id="rId45"/>
    <p:sldId id="337" r:id="rId46"/>
    <p:sldId id="338" r:id="rId47"/>
    <p:sldId id="339" r:id="rId48"/>
    <p:sldId id="290" r:id="rId49"/>
    <p:sldId id="259" r:id="rId50"/>
    <p:sldId id="263" r:id="rId51"/>
    <p:sldId id="258" r:id="rId52"/>
    <p:sldId id="257" r:id="rId53"/>
    <p:sldId id="279" r:id="rId54"/>
    <p:sldId id="266" r:id="rId55"/>
    <p:sldId id="280" r:id="rId56"/>
    <p:sldId id="264" r:id="rId57"/>
    <p:sldId id="265" r:id="rId58"/>
    <p:sldId id="267" r:id="rId59"/>
    <p:sldId id="281" r:id="rId60"/>
    <p:sldId id="270" r:id="rId61"/>
    <p:sldId id="282" r:id="rId62"/>
    <p:sldId id="269" r:id="rId63"/>
    <p:sldId id="283" r:id="rId64"/>
    <p:sldId id="268" r:id="rId65"/>
    <p:sldId id="261" r:id="rId66"/>
    <p:sldId id="262" r:id="rId67"/>
    <p:sldId id="271" r:id="rId68"/>
    <p:sldId id="273" r:id="rId69"/>
    <p:sldId id="275" r:id="rId70"/>
    <p:sldId id="284" r:id="rId71"/>
    <p:sldId id="272" r:id="rId72"/>
    <p:sldId id="285" r:id="rId73"/>
    <p:sldId id="276" r:id="rId74"/>
    <p:sldId id="277" r:id="rId75"/>
    <p:sldId id="287"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A25A133-6727-4B79-9D5F-6C420C74EB9C}">
          <p14:sldIdLst>
            <p14:sldId id="256"/>
          </p14:sldIdLst>
        </p14:section>
        <p14:section name="Uso y funcionalidades" id="{92B43F90-77AA-41E9-9FBA-CD84CF85A200}">
          <p14:sldIdLst>
            <p14:sldId id="289"/>
            <p14:sldId id="291"/>
            <p14:sldId id="292"/>
            <p14:sldId id="293"/>
            <p14:sldId id="295"/>
            <p14:sldId id="296"/>
            <p14:sldId id="297"/>
            <p14:sldId id="298"/>
            <p14:sldId id="299"/>
            <p14:sldId id="300"/>
            <p14:sldId id="303"/>
            <p14:sldId id="302"/>
            <p14:sldId id="305"/>
            <p14:sldId id="304"/>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326"/>
            <p14:sldId id="327"/>
            <p14:sldId id="328"/>
            <p14:sldId id="329"/>
            <p14:sldId id="330"/>
            <p14:sldId id="331"/>
            <p14:sldId id="332"/>
            <p14:sldId id="333"/>
            <p14:sldId id="334"/>
            <p14:sldId id="335"/>
            <p14:sldId id="337"/>
            <p14:sldId id="338"/>
            <p14:sldId id="339"/>
          </p14:sldIdLst>
        </p14:section>
        <p14:section name="Profundizando en el código" id="{FCD14434-2031-4418-A27C-6139B02B9FE8}">
          <p14:sldIdLst>
            <p14:sldId id="290"/>
            <p14:sldId id="259"/>
            <p14:sldId id="263"/>
            <p14:sldId id="258"/>
            <p14:sldId id="257"/>
            <p14:sldId id="279"/>
            <p14:sldId id="266"/>
            <p14:sldId id="280"/>
            <p14:sldId id="264"/>
            <p14:sldId id="265"/>
            <p14:sldId id="267"/>
            <p14:sldId id="281"/>
            <p14:sldId id="270"/>
            <p14:sldId id="282"/>
            <p14:sldId id="269"/>
            <p14:sldId id="283"/>
            <p14:sldId id="268"/>
            <p14:sldId id="261"/>
            <p14:sldId id="262"/>
            <p14:sldId id="271"/>
            <p14:sldId id="273"/>
            <p14:sldId id="275"/>
            <p14:sldId id="284"/>
            <p14:sldId id="272"/>
            <p14:sldId id="285"/>
            <p14:sldId id="276"/>
            <p14:sldId id="277"/>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artinezmadruga.ieslapuebla@gmail.com" initials="s" lastIdx="2" clrIdx="0">
    <p:extLst>
      <p:ext uri="{19B8F6BF-5375-455C-9EA6-DF929625EA0E}">
        <p15:presenceInfo xmlns:p15="http://schemas.microsoft.com/office/powerpoint/2012/main" userId="0ec16aff4e1e5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8" autoAdjust="0"/>
  </p:normalViewPr>
  <p:slideViewPr>
    <p:cSldViewPr snapToGrid="0">
      <p:cViewPr varScale="1">
        <p:scale>
          <a:sx n="80" d="100"/>
          <a:sy n="80" d="100"/>
        </p:scale>
        <p:origin x="782" y="67"/>
      </p:cViewPr>
      <p:guideLst>
        <p:guide orient="horz" pos="2160"/>
        <p:guide pos="3840"/>
      </p:guideLst>
    </p:cSldViewPr>
  </p:slideViewPr>
  <p:outlineViewPr>
    <p:cViewPr>
      <p:scale>
        <a:sx n="33" d="100"/>
        <a:sy n="33" d="100"/>
      </p:scale>
      <p:origin x="0" y="4106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57C6D-84AC-42A2-BE80-45C656BB766B}" type="datetimeFigureOut">
              <a:rPr lang="es-ES" smtClean="0"/>
              <a:pPr/>
              <a:t>17/06/2025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C489D-72EC-4926-9CEB-3315200872B9}" type="slidenum">
              <a:rPr lang="es-ES" smtClean="0"/>
              <a:pPr/>
              <a:t>‹Nº›</a:t>
            </a:fld>
            <a:endParaRPr lang="es-ES"/>
          </a:p>
        </p:txBody>
      </p:sp>
    </p:spTree>
    <p:extLst>
      <p:ext uri="{BB962C8B-B14F-4D97-AF65-F5344CB8AC3E}">
        <p14:creationId xmlns:p14="http://schemas.microsoft.com/office/powerpoint/2010/main" val="2705088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42</a:t>
            </a:fld>
            <a:endParaRPr lang="es-ES"/>
          </a:p>
        </p:txBody>
      </p:sp>
    </p:spTree>
    <p:extLst>
      <p:ext uri="{BB962C8B-B14F-4D97-AF65-F5344CB8AC3E}">
        <p14:creationId xmlns:p14="http://schemas.microsoft.com/office/powerpoint/2010/main" val="366066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3044B-4744-1F2D-A47C-C939F44C76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406CFE-54F9-5743-66E0-6B6E070EDE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32009D-F3A7-E5FF-D36B-3B24BF87A70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E9624E5-808E-D933-CC94-9FABD89283F9}"/>
              </a:ext>
            </a:extLst>
          </p:cNvPr>
          <p:cNvSpPr>
            <a:spLocks noGrp="1"/>
          </p:cNvSpPr>
          <p:nvPr>
            <p:ph type="sldNum" sz="quarter" idx="5"/>
          </p:nvPr>
        </p:nvSpPr>
        <p:spPr/>
        <p:txBody>
          <a:bodyPr/>
          <a:lstStyle/>
          <a:p>
            <a:fld id="{A5DC489D-72EC-4926-9CEB-3315200872B9}" type="slidenum">
              <a:rPr lang="es-ES" smtClean="0"/>
              <a:pPr/>
              <a:t>43</a:t>
            </a:fld>
            <a:endParaRPr lang="es-ES"/>
          </a:p>
        </p:txBody>
      </p:sp>
    </p:spTree>
    <p:extLst>
      <p:ext uri="{BB962C8B-B14F-4D97-AF65-F5344CB8AC3E}">
        <p14:creationId xmlns:p14="http://schemas.microsoft.com/office/powerpoint/2010/main" val="252690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29E3-9019-E13D-3972-0A71F9BD45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D2D1C2-FB1A-39F8-BB5A-1B2DABF3D8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F319FA-CC98-F296-D7C1-91C78DA590F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D699F1E-BFC1-D4DA-0D10-FEEC17CCEDB4}"/>
              </a:ext>
            </a:extLst>
          </p:cNvPr>
          <p:cNvSpPr>
            <a:spLocks noGrp="1"/>
          </p:cNvSpPr>
          <p:nvPr>
            <p:ph type="sldNum" sz="quarter" idx="5"/>
          </p:nvPr>
        </p:nvSpPr>
        <p:spPr/>
        <p:txBody>
          <a:bodyPr/>
          <a:lstStyle/>
          <a:p>
            <a:fld id="{A5DC489D-72EC-4926-9CEB-3315200872B9}" type="slidenum">
              <a:rPr lang="es-ES" smtClean="0"/>
              <a:pPr/>
              <a:t>44</a:t>
            </a:fld>
            <a:endParaRPr lang="es-ES"/>
          </a:p>
        </p:txBody>
      </p:sp>
    </p:spTree>
    <p:extLst>
      <p:ext uri="{BB962C8B-B14F-4D97-AF65-F5344CB8AC3E}">
        <p14:creationId xmlns:p14="http://schemas.microsoft.com/office/powerpoint/2010/main" val="365009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AB75-5CD7-1454-E019-9C1DFEB52C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75938E-228B-E9B5-BB1A-566FF1233B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5E7F11-E7E8-0A9E-91EF-F5E5725FD4E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95B0039-7E53-B226-E376-A5C313708361}"/>
              </a:ext>
            </a:extLst>
          </p:cNvPr>
          <p:cNvSpPr>
            <a:spLocks noGrp="1"/>
          </p:cNvSpPr>
          <p:nvPr>
            <p:ph type="sldNum" sz="quarter" idx="5"/>
          </p:nvPr>
        </p:nvSpPr>
        <p:spPr/>
        <p:txBody>
          <a:bodyPr/>
          <a:lstStyle/>
          <a:p>
            <a:fld id="{A5DC489D-72EC-4926-9CEB-3315200872B9}" type="slidenum">
              <a:rPr lang="es-ES" smtClean="0"/>
              <a:pPr/>
              <a:t>45</a:t>
            </a:fld>
            <a:endParaRPr lang="es-ES"/>
          </a:p>
        </p:txBody>
      </p:sp>
    </p:spTree>
    <p:extLst>
      <p:ext uri="{BB962C8B-B14F-4D97-AF65-F5344CB8AC3E}">
        <p14:creationId xmlns:p14="http://schemas.microsoft.com/office/powerpoint/2010/main" val="186770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693B5-894E-F0CE-15DE-4ED7D468C5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D2DE6B-9598-BACD-682D-A3F4E35D3E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0A79FF-63B6-8E77-4BA0-C95E72A41D8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AF1857D-A2C8-8698-4DC6-1CED18A1D1D9}"/>
              </a:ext>
            </a:extLst>
          </p:cNvPr>
          <p:cNvSpPr>
            <a:spLocks noGrp="1"/>
          </p:cNvSpPr>
          <p:nvPr>
            <p:ph type="sldNum" sz="quarter" idx="5"/>
          </p:nvPr>
        </p:nvSpPr>
        <p:spPr/>
        <p:txBody>
          <a:bodyPr/>
          <a:lstStyle/>
          <a:p>
            <a:fld id="{A5DC489D-72EC-4926-9CEB-3315200872B9}" type="slidenum">
              <a:rPr lang="es-ES" smtClean="0"/>
              <a:pPr/>
              <a:t>46</a:t>
            </a:fld>
            <a:endParaRPr lang="es-ES"/>
          </a:p>
        </p:txBody>
      </p:sp>
    </p:spTree>
    <p:extLst>
      <p:ext uri="{BB962C8B-B14F-4D97-AF65-F5344CB8AC3E}">
        <p14:creationId xmlns:p14="http://schemas.microsoft.com/office/powerpoint/2010/main" val="229446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43BA6-0894-44E4-AFAB-033F0CD615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E91869-B8AD-F1D9-6BF2-187CAE4AC82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9E1629-94F2-5060-604F-2F7E448F5B0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4FE7E1D-41CF-1656-2B9F-49D056A38F9B}"/>
              </a:ext>
            </a:extLst>
          </p:cNvPr>
          <p:cNvSpPr>
            <a:spLocks noGrp="1"/>
          </p:cNvSpPr>
          <p:nvPr>
            <p:ph type="sldNum" sz="quarter" idx="5"/>
          </p:nvPr>
        </p:nvSpPr>
        <p:spPr/>
        <p:txBody>
          <a:bodyPr/>
          <a:lstStyle/>
          <a:p>
            <a:fld id="{A5DC489D-72EC-4926-9CEB-3315200872B9}" type="slidenum">
              <a:rPr lang="es-ES" smtClean="0"/>
              <a:pPr/>
              <a:t>47</a:t>
            </a:fld>
            <a:endParaRPr lang="es-ES"/>
          </a:p>
        </p:txBody>
      </p:sp>
    </p:spTree>
    <p:extLst>
      <p:ext uri="{BB962C8B-B14F-4D97-AF65-F5344CB8AC3E}">
        <p14:creationId xmlns:p14="http://schemas.microsoft.com/office/powerpoint/2010/main" val="341626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53</a:t>
            </a:fld>
            <a:endParaRPr lang="es-ES"/>
          </a:p>
        </p:txBody>
      </p:sp>
    </p:spTree>
    <p:extLst>
      <p:ext uri="{BB962C8B-B14F-4D97-AF65-F5344CB8AC3E}">
        <p14:creationId xmlns:p14="http://schemas.microsoft.com/office/powerpoint/2010/main" val="55883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pPr/>
              <a:t>54</a:t>
            </a:fld>
            <a:endParaRPr lang="es-ES"/>
          </a:p>
        </p:txBody>
      </p:sp>
    </p:spTree>
    <p:extLst>
      <p:ext uri="{BB962C8B-B14F-4D97-AF65-F5344CB8AC3E}">
        <p14:creationId xmlns:p14="http://schemas.microsoft.com/office/powerpoint/2010/main" val="215867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A9DC-0CA3-3EB9-B86C-613FFD4B21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159DD4-261D-DD41-7DD3-3F41B11E22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6A0AB1-CA44-B897-93BF-BDBDD07733D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01375D9-8785-CE71-241A-5F08529C767B}"/>
              </a:ext>
            </a:extLst>
          </p:cNvPr>
          <p:cNvSpPr>
            <a:spLocks noGrp="1"/>
          </p:cNvSpPr>
          <p:nvPr>
            <p:ph type="sldNum" sz="quarter" idx="5"/>
          </p:nvPr>
        </p:nvSpPr>
        <p:spPr/>
        <p:txBody>
          <a:bodyPr/>
          <a:lstStyle/>
          <a:p>
            <a:fld id="{A5DC489D-72EC-4926-9CEB-3315200872B9}" type="slidenum">
              <a:rPr lang="es-ES" smtClean="0"/>
              <a:pPr/>
              <a:t>55</a:t>
            </a:fld>
            <a:endParaRPr lang="es-ES"/>
          </a:p>
        </p:txBody>
      </p:sp>
    </p:spTree>
    <p:extLst>
      <p:ext uri="{BB962C8B-B14F-4D97-AF65-F5344CB8AC3E}">
        <p14:creationId xmlns:p14="http://schemas.microsoft.com/office/powerpoint/2010/main" val="3737852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385A959-6FC2-412C-8F5A-35963EA411DA}" type="datetime1">
              <a:rPr lang="en-US" smtClean="0"/>
              <a:pPr/>
              <a:t>6/17/2025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62E591E-8A5B-4BDB-B4D1-EDCBDD4BEF73}"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CCEAF1-DCDE-4F08-8768-6980C2635168}"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F2C635B-CA19-4E8C-B6D1-1C72DAA999E5}"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8652CB-0CD5-4FB1-BCE7-01756D39DE12}"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BD65F47-2A92-4AD9-B160-A0016D2A3460}"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42E3FDC-C081-4233-9896-A056C2A0E92E}"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D05CF6-AA18-4171-BBCB-301F5B9FB58B}"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17D386-CC12-498C-A4B7-6B220B87527A}"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EC5FC9C-CF92-48F1-B470-613D778210C2}"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0EB5631-0D74-45CA-BD11-4B4CB0A9EDF0}" type="datetime1">
              <a:rPr lang="en-US" smtClean="0"/>
              <a:pPr/>
              <a:t>6/17/2025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020A9E4-95DC-4998-9310-7C25C71CEEFF}"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E4CA495-E8A7-4040-831A-5923B84DED9A}" type="datetime1">
              <a:rPr lang="en-US" smtClean="0"/>
              <a:pPr/>
              <a:t>6/17/2025</a:t>
            </a:fld>
            <a:endParaRPr lang="en-US" dirty="0"/>
          </a:p>
        </p:txBody>
      </p:sp>
      <p:sp>
        <p:nvSpPr>
          <p:cNvPr id="8" name="Footer Placeholder 7"/>
          <p:cNvSpPr>
            <a:spLocks noGrp="1"/>
          </p:cNvSpPr>
          <p:nvPr>
            <p:ph type="ftr" sz="quarter" idx="11"/>
          </p:nvPr>
        </p:nvSpPr>
        <p:spPr/>
        <p:txBody>
          <a:bodyPr/>
          <a:lstStyle/>
          <a:p>
            <a:r>
              <a:rPr lang="pt-BR"/>
              <a:t>Sara Eugenia Martínez Madruga 2ºDAW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5FB69CD-54FE-40CE-9CB8-E0EF04B33628}" type="datetime1">
              <a:rPr lang="en-US" smtClean="0"/>
              <a:pPr/>
              <a:t>6/17/2025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32896-E9F2-4F67-9265-5298D2A3BF2B}" type="datetime1">
              <a:rPr lang="en-US" smtClean="0"/>
              <a:pPr/>
              <a:t>6/17/2025</a:t>
            </a:fld>
            <a:endParaRPr lang="en-US" dirty="0"/>
          </a:p>
        </p:txBody>
      </p:sp>
      <p:sp>
        <p:nvSpPr>
          <p:cNvPr id="3" name="Footer Placeholder 2"/>
          <p:cNvSpPr>
            <a:spLocks noGrp="1"/>
          </p:cNvSpPr>
          <p:nvPr>
            <p:ph type="ftr" sz="quarter" idx="11"/>
          </p:nvPr>
        </p:nvSpPr>
        <p:spPr/>
        <p:txBody>
          <a:bodyPr/>
          <a:lstStyle/>
          <a:p>
            <a:r>
              <a:rPr lang="pt-BR"/>
              <a:t>Sara Eugenia Martínez Madruga 2ºDAW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B46A13-8753-4D6F-9F91-A168549AC15C}"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60E8B73-C4D3-40F0-B8EB-43EE3CC21F2A}" type="datetime1">
              <a:rPr lang="en-US" smtClean="0"/>
              <a:pPr/>
              <a:t>6/17/2025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468BD1-12C0-4711-851E-54A52BE5371B}" type="datetime1">
              <a:rPr lang="en-US" smtClean="0"/>
              <a:pPr/>
              <a:t>6/17/2025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pt-BR"/>
              <a:t>Sara Eugenia Martínez Madruga 2ºDAW</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368CB-F11A-0982-D833-B923C6AF3C75}"/>
              </a:ext>
            </a:extLst>
          </p:cNvPr>
          <p:cNvSpPr>
            <a:spLocks noGrp="1"/>
          </p:cNvSpPr>
          <p:nvPr>
            <p:ph type="ctrTitle"/>
          </p:nvPr>
        </p:nvSpPr>
        <p:spPr/>
        <p:txBody>
          <a:bodyPr/>
          <a:lstStyle/>
          <a:p>
            <a:r>
              <a:rPr lang="es-ES" dirty="0">
                <a:solidFill>
                  <a:schemeClr val="tx1">
                    <a:lumMod val="75000"/>
                  </a:schemeClr>
                </a:solidFill>
              </a:rPr>
              <a:t>RECIPEDIUM</a:t>
            </a:r>
          </a:p>
        </p:txBody>
      </p:sp>
      <p:sp>
        <p:nvSpPr>
          <p:cNvPr id="3" name="Subtítulo 2">
            <a:extLst>
              <a:ext uri="{FF2B5EF4-FFF2-40B4-BE49-F238E27FC236}">
                <a16:creationId xmlns:a16="http://schemas.microsoft.com/office/drawing/2014/main" id="{FB81ACF9-9806-5E9B-4742-C939415BA354}"/>
              </a:ext>
            </a:extLst>
          </p:cNvPr>
          <p:cNvSpPr>
            <a:spLocks noGrp="1"/>
          </p:cNvSpPr>
          <p:nvPr>
            <p:ph type="subTitle" idx="1"/>
          </p:nvPr>
        </p:nvSpPr>
        <p:spPr>
          <a:xfrm>
            <a:off x="1876425" y="3602038"/>
            <a:ext cx="6025516" cy="1655762"/>
          </a:xfrm>
        </p:spPr>
        <p:txBody>
          <a:bodyPr>
            <a:normAutofit fontScale="92500" lnSpcReduction="20000"/>
          </a:bodyPr>
          <a:lstStyle/>
          <a:p>
            <a:r>
              <a:rPr lang="es-ES" dirty="0">
                <a:solidFill>
                  <a:schemeClr val="tx1"/>
                </a:solidFill>
              </a:rPr>
              <a:t>Breve explicación del uso y código de APLICACIÓN WEB </a:t>
            </a:r>
            <a:r>
              <a:rPr lang="es-ES" dirty="0" err="1">
                <a:solidFill>
                  <a:schemeClr val="tx1"/>
                </a:solidFill>
              </a:rPr>
              <a:t>recipedium</a:t>
            </a:r>
            <a:r>
              <a:rPr lang="es-ES" dirty="0">
                <a:solidFill>
                  <a:schemeClr val="tx1"/>
                </a:solidFill>
              </a:rPr>
              <a:t> destinada a CREACIÓN, GESTIÓN Y PUBLICACIÓN DE RECETAS DE COCINA, ORGANIZACIÓN DE CONCURSOS Y DIVULGACIÓN DE CONTENIDO RELACIONADO CON EL MUNDO GASTRONÓMICO</a:t>
            </a:r>
          </a:p>
        </p:txBody>
      </p:sp>
      <p:pic>
        <p:nvPicPr>
          <p:cNvPr id="8" name="Gráfico 7">
            <a:extLst>
              <a:ext uri="{FF2B5EF4-FFF2-40B4-BE49-F238E27FC236}">
                <a16:creationId xmlns:a16="http://schemas.microsoft.com/office/drawing/2014/main" id="{EA3026FE-7E08-DD2D-956B-7A7FE8C2A6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316163"/>
            <a:ext cx="2926079" cy="2926079"/>
          </a:xfrm>
          <a:prstGeom prst="rect">
            <a:avLst/>
          </a:prstGeom>
        </p:spPr>
      </p:pic>
    </p:spTree>
    <p:extLst>
      <p:ext uri="{BB962C8B-B14F-4D97-AF65-F5344CB8AC3E}">
        <p14:creationId xmlns:p14="http://schemas.microsoft.com/office/powerpoint/2010/main" val="129848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4A22-1921-BBC2-65C0-C97A226EE2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B43530-EECF-C307-7FDA-8ACC24EF3187}"/>
              </a:ext>
            </a:extLst>
          </p:cNvPr>
          <p:cNvSpPr>
            <a:spLocks noGrp="1"/>
          </p:cNvSpPr>
          <p:nvPr>
            <p:ph type="title"/>
          </p:nvPr>
        </p:nvSpPr>
        <p:spPr/>
        <p:txBody>
          <a:bodyPr/>
          <a:lstStyle/>
          <a:p>
            <a:r>
              <a:rPr lang="es-ES" dirty="0"/>
              <a:t>Descripción y usos pie de página</a:t>
            </a:r>
          </a:p>
        </p:txBody>
      </p:sp>
      <p:sp>
        <p:nvSpPr>
          <p:cNvPr id="3" name="Marcador de contenido 2">
            <a:extLst>
              <a:ext uri="{FF2B5EF4-FFF2-40B4-BE49-F238E27FC236}">
                <a16:creationId xmlns:a16="http://schemas.microsoft.com/office/drawing/2014/main" id="{2FBD9780-7975-4277-B69B-A800C2B1857C}"/>
              </a:ext>
            </a:extLst>
          </p:cNvPr>
          <p:cNvSpPr>
            <a:spLocks noGrp="1"/>
          </p:cNvSpPr>
          <p:nvPr>
            <p:ph idx="1"/>
          </p:nvPr>
        </p:nvSpPr>
        <p:spPr>
          <a:xfrm>
            <a:off x="1066007" y="1973183"/>
            <a:ext cx="5078759" cy="3541714"/>
          </a:xfrm>
        </p:spPr>
        <p:txBody>
          <a:bodyPr>
            <a:normAutofit fontScale="92500" lnSpcReduction="10000"/>
          </a:bodyPr>
          <a:lstStyle/>
          <a:p>
            <a:pPr marL="0" indent="0">
              <a:buNone/>
            </a:pPr>
            <a:r>
              <a:rPr lang="es-ES" sz="1500" dirty="0"/>
              <a:t>Funcionalidad enlaces: Dirigen a distintas páginas de carácter informativo y legal del sitio web, usted solo debe hacer clic sobre el enlace de interés y se le redirigirá automáticamente a dicha página. La única diferencia entre estos enlaces del pie de página en una página pública como en una de acceso limitado a usuarios registrados, es la existencia de una página para contactar directamente con administradores de la aplicación de uso exclusivo para usuario registrados (véase captura lateral margen izquierdo).</a:t>
            </a:r>
          </a:p>
          <a:p>
            <a:pPr marL="0" indent="0">
              <a:buNone/>
            </a:pPr>
            <a:r>
              <a:rPr lang="es-ES" sz="1500" dirty="0"/>
              <a:t>Funcionalidad copyright: Es un aviso legal estándar para advertir a los usuarios sobre los derechos reservados.</a:t>
            </a:r>
          </a:p>
          <a:p>
            <a:pPr marL="0" indent="0">
              <a:buNone/>
            </a:pPr>
            <a:r>
              <a:rPr lang="es-ES" sz="1500" dirty="0"/>
              <a:t>Funcionalidad enlaces a redes: Redirigen al usuario a la red social identificada en el icono, en nuestro </a:t>
            </a:r>
            <a:r>
              <a:rPr lang="pt-BR" sz="1500" dirty="0"/>
              <a:t>caso Youtube       , WhatsApp     e Instagram        (</a:t>
            </a:r>
            <a:r>
              <a:rPr lang="pt-BR" sz="1500" dirty="0" err="1"/>
              <a:t>véase</a:t>
            </a:r>
            <a:r>
              <a:rPr lang="pt-BR" sz="1500" dirty="0"/>
              <a:t> captura lateral </a:t>
            </a:r>
            <a:r>
              <a:rPr lang="pt-BR" sz="1500" dirty="0" err="1"/>
              <a:t>margen</a:t>
            </a:r>
            <a:r>
              <a:rPr lang="pt-BR" sz="1500" dirty="0"/>
              <a:t> </a:t>
            </a:r>
            <a:r>
              <a:rPr lang="pt-BR" sz="1500" dirty="0" err="1"/>
              <a:t>derecho</a:t>
            </a:r>
            <a:r>
              <a:rPr lang="pt-BR" sz="1500" dirty="0"/>
              <a:t>)</a:t>
            </a:r>
            <a:endParaRPr lang="es-ES" sz="1500" dirty="0"/>
          </a:p>
        </p:txBody>
      </p:sp>
      <p:sp>
        <p:nvSpPr>
          <p:cNvPr id="4" name="Marcador de pie de página 3">
            <a:extLst>
              <a:ext uri="{FF2B5EF4-FFF2-40B4-BE49-F238E27FC236}">
                <a16:creationId xmlns:a16="http://schemas.microsoft.com/office/drawing/2014/main" id="{CAC5CA29-23D2-C99A-967E-FB8FE4605397}"/>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a:extLst>
              <a:ext uri="{FF2B5EF4-FFF2-40B4-BE49-F238E27FC236}">
                <a16:creationId xmlns:a16="http://schemas.microsoft.com/office/drawing/2014/main" id="{C7CDF3DD-AD61-C178-7EE7-546DE2381CEB}"/>
              </a:ext>
            </a:extLst>
          </p:cNvPr>
          <p:cNvPicPr>
            <a:picLocks noChangeAspect="1"/>
          </p:cNvPicPr>
          <p:nvPr/>
        </p:nvPicPr>
        <p:blipFill>
          <a:blip r:embed="rId2"/>
          <a:stretch>
            <a:fillRect/>
          </a:stretch>
        </p:blipFill>
        <p:spPr>
          <a:xfrm>
            <a:off x="6260859" y="2492103"/>
            <a:ext cx="5489575" cy="410845"/>
          </a:xfrm>
          <a:prstGeom prst="rect">
            <a:avLst/>
          </a:prstGeom>
        </p:spPr>
      </p:pic>
      <p:pic>
        <p:nvPicPr>
          <p:cNvPr id="8" name="Imagen 7">
            <a:extLst>
              <a:ext uri="{FF2B5EF4-FFF2-40B4-BE49-F238E27FC236}">
                <a16:creationId xmlns:a16="http://schemas.microsoft.com/office/drawing/2014/main" id="{8E3ED2BA-8FEF-B801-6FFB-AF2AB96E69D8}"/>
              </a:ext>
            </a:extLst>
          </p:cNvPr>
          <p:cNvPicPr>
            <a:picLocks noChangeAspect="1"/>
          </p:cNvPicPr>
          <p:nvPr/>
        </p:nvPicPr>
        <p:blipFill rotWithShape="1">
          <a:blip r:embed="rId3"/>
          <a:srcRect t="10883"/>
          <a:stretch>
            <a:fillRect/>
          </a:stretch>
        </p:blipFill>
        <p:spPr bwMode="auto">
          <a:xfrm>
            <a:off x="6260860" y="3150751"/>
            <a:ext cx="5489575" cy="46799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695D9032-E9E8-E3E8-CC61-6B51331FE606}"/>
              </a:ext>
            </a:extLst>
          </p:cNvPr>
          <p:cNvSpPr/>
          <p:nvPr/>
        </p:nvSpPr>
        <p:spPr>
          <a:xfrm>
            <a:off x="6718300" y="2463046"/>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70AF26D-1FEA-3AEB-62D8-D4F6036D7629}"/>
              </a:ext>
            </a:extLst>
          </p:cNvPr>
          <p:cNvCxnSpPr>
            <a:cxnSpLocks/>
          </p:cNvCxnSpPr>
          <p:nvPr/>
        </p:nvCxnSpPr>
        <p:spPr>
          <a:xfrm flipH="1">
            <a:off x="7239000" y="3297963"/>
            <a:ext cx="404607" cy="20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1D6690E4-54E8-4E11-7678-114BE84FC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390" y="4846048"/>
            <a:ext cx="252095" cy="250190"/>
          </a:xfrm>
          <a:prstGeom prst="rect">
            <a:avLst/>
          </a:prstGeom>
          <a:noFill/>
          <a:ln>
            <a:noFill/>
          </a:ln>
        </p:spPr>
      </p:pic>
      <p:pic>
        <p:nvPicPr>
          <p:cNvPr id="21" name="Imagen 20" descr="Icono&#10;&#10;El contenido generado por IA puede ser incorrecto.">
            <a:extLst>
              <a:ext uri="{FF2B5EF4-FFF2-40B4-BE49-F238E27FC236}">
                <a16:creationId xmlns:a16="http://schemas.microsoft.com/office/drawing/2014/main" id="{B5CFC83B-0DA2-D21E-A549-0AD98A0E4B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1362" y="4852761"/>
            <a:ext cx="273050" cy="273050"/>
          </a:xfrm>
          <a:prstGeom prst="rect">
            <a:avLst/>
          </a:prstGeom>
          <a:noFill/>
          <a:ln>
            <a:noFill/>
          </a:ln>
        </p:spPr>
      </p:pic>
      <p:pic>
        <p:nvPicPr>
          <p:cNvPr id="22" name="Imagen 21" descr="Icono&#10;&#10;El contenido generado por IA puede ser incorrecto.">
            <a:extLst>
              <a:ext uri="{FF2B5EF4-FFF2-40B4-BE49-F238E27FC236}">
                <a16:creationId xmlns:a16="http://schemas.microsoft.com/office/drawing/2014/main" id="{998344FF-805C-CAF7-1731-ED559B13D13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056765" y="5096238"/>
            <a:ext cx="260350" cy="260350"/>
          </a:xfrm>
          <a:prstGeom prst="rect">
            <a:avLst/>
          </a:prstGeom>
          <a:noFill/>
          <a:ln>
            <a:noFill/>
          </a:ln>
        </p:spPr>
      </p:pic>
      <p:sp>
        <p:nvSpPr>
          <p:cNvPr id="23" name="Rectángulo 22">
            <a:extLst>
              <a:ext uri="{FF2B5EF4-FFF2-40B4-BE49-F238E27FC236}">
                <a16:creationId xmlns:a16="http://schemas.microsoft.com/office/drawing/2014/main" id="{E939FD01-6BC6-D9A9-10BE-270001AE9DFE}"/>
              </a:ext>
            </a:extLst>
          </p:cNvPr>
          <p:cNvSpPr/>
          <p:nvPr/>
        </p:nvSpPr>
        <p:spPr>
          <a:xfrm>
            <a:off x="10084593" y="2492103"/>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17037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E88B-CA24-BDEC-C690-9C4F3394E7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4A195C-29B7-3AF8-D8CD-D77AE74F98ED}"/>
              </a:ext>
            </a:extLst>
          </p:cNvPr>
          <p:cNvSpPr>
            <a:spLocks noGrp="1"/>
          </p:cNvSpPr>
          <p:nvPr>
            <p:ph type="title"/>
          </p:nvPr>
        </p:nvSpPr>
        <p:spPr/>
        <p:txBody>
          <a:bodyPr/>
          <a:lstStyle/>
          <a:p>
            <a:r>
              <a:rPr lang="es-ES" dirty="0"/>
              <a:t>Contenido zona pública de la aplicación</a:t>
            </a:r>
          </a:p>
        </p:txBody>
      </p:sp>
      <p:sp>
        <p:nvSpPr>
          <p:cNvPr id="3" name="Marcador de contenido 2">
            <a:extLst>
              <a:ext uri="{FF2B5EF4-FFF2-40B4-BE49-F238E27FC236}">
                <a16:creationId xmlns:a16="http://schemas.microsoft.com/office/drawing/2014/main" id="{9C7B7EBF-77E2-057E-4156-D4588076A325}"/>
              </a:ext>
            </a:extLst>
          </p:cNvPr>
          <p:cNvSpPr>
            <a:spLocks noGrp="1"/>
          </p:cNvSpPr>
          <p:nvPr>
            <p:ph idx="1"/>
          </p:nvPr>
        </p:nvSpPr>
        <p:spPr>
          <a:xfrm>
            <a:off x="703452" y="1693783"/>
            <a:ext cx="5488939" cy="4189492"/>
          </a:xfrm>
        </p:spPr>
        <p:txBody>
          <a:bodyPr>
            <a:normAutofit/>
          </a:bodyPr>
          <a:lstStyle/>
          <a:p>
            <a:pPr marL="0" indent="0">
              <a:buNone/>
            </a:pPr>
            <a:r>
              <a:rPr lang="es-ES" sz="1500" dirty="0"/>
              <a:t>Esta zona es de uso público, se puede navegar por ella sin necesidad de registrarse ni iniciar sesión alguna.</a:t>
            </a:r>
          </a:p>
          <a:p>
            <a:pPr marL="0" indent="0">
              <a:buNone/>
            </a:pPr>
            <a:r>
              <a:rPr lang="es-ES" sz="1500" dirty="0"/>
              <a:t>Pretende ser una zona de divulgación que permita al público en general estar al tanto de eventos, concursos y noticias de índole gastronómica (véase captura lateral).</a:t>
            </a:r>
          </a:p>
          <a:p>
            <a:pPr marL="0" indent="0">
              <a:buNone/>
            </a:pPr>
            <a:r>
              <a:rPr lang="es-ES" sz="1500" dirty="0"/>
              <a:t>Navegar por toda la zona pública es realmente sencillo, solo ha de desplazar el ratón por los menús desplegables ubicadas en la barra de navegación o en pie de página, cada una de ellas, tiene una serie de enlaces con la descripción de su contenido y cambian de color al paso del ratón para identificar en que enlace nos encontramos. </a:t>
            </a:r>
          </a:p>
          <a:p>
            <a:pPr marL="0" indent="0">
              <a:buNone/>
            </a:pPr>
            <a:r>
              <a:rPr lang="es-ES" sz="1500" dirty="0"/>
              <a:t>Para seleccionar una opción, solo ha de hacer clic sobre el enlace de interés y la aplicación nos redirigirá automáticamente a la página correspondiente a esa selección (véase captura lateral).</a:t>
            </a:r>
          </a:p>
          <a:p>
            <a:pPr marL="0" indent="0">
              <a:buNone/>
            </a:pPr>
            <a:endParaRPr lang="es-ES" sz="1500" dirty="0"/>
          </a:p>
          <a:p>
            <a:pPr marL="0" indent="0">
              <a:buNone/>
            </a:pPr>
            <a:endParaRPr lang="es-ES" sz="1500" dirty="0"/>
          </a:p>
        </p:txBody>
      </p:sp>
      <p:sp>
        <p:nvSpPr>
          <p:cNvPr id="4" name="Marcador de pie de página 3">
            <a:extLst>
              <a:ext uri="{FF2B5EF4-FFF2-40B4-BE49-F238E27FC236}">
                <a16:creationId xmlns:a16="http://schemas.microsoft.com/office/drawing/2014/main" id="{3E26A1EC-AA14-5D4E-48EB-C2CDF2F4FB6A}"/>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E1FDAF43-22A2-711B-2DDC-55470412441F}"/>
              </a:ext>
            </a:extLst>
          </p:cNvPr>
          <p:cNvPicPr>
            <a:picLocks noChangeAspect="1"/>
          </p:cNvPicPr>
          <p:nvPr/>
        </p:nvPicPr>
        <p:blipFill rotWithShape="1">
          <a:blip r:embed="rId2"/>
          <a:srcRect t="4781" b="5141"/>
          <a:stretch>
            <a:fillRect/>
          </a:stretch>
        </p:blipFill>
        <p:spPr bwMode="auto">
          <a:xfrm>
            <a:off x="6418262" y="1693636"/>
            <a:ext cx="5488940" cy="278130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AE6C39CF-2658-9DEB-A21B-2BD84F4C8A4A}"/>
              </a:ext>
            </a:extLst>
          </p:cNvPr>
          <p:cNvPicPr>
            <a:picLocks noChangeAspect="1"/>
          </p:cNvPicPr>
          <p:nvPr/>
        </p:nvPicPr>
        <p:blipFill rotWithShape="1">
          <a:blip r:embed="rId3"/>
          <a:srcRect t="4781" b="37224"/>
          <a:stretch>
            <a:fillRect/>
          </a:stretch>
        </p:blipFill>
        <p:spPr bwMode="auto">
          <a:xfrm>
            <a:off x="6418262" y="4654704"/>
            <a:ext cx="5488940" cy="1790700"/>
          </a:xfrm>
          <a:prstGeom prst="rect">
            <a:avLst/>
          </a:prstGeom>
          <a:ln>
            <a:noFill/>
          </a:ln>
          <a:extLst>
            <a:ext uri="{53640926-AAD7-44D8-BBD7-CCE9431645EC}">
              <a14:shadowObscured xmlns:a14="http://schemas.microsoft.com/office/drawing/2010/main"/>
            </a:ext>
          </a:extLst>
        </p:spPr>
      </p:pic>
      <p:cxnSp>
        <p:nvCxnSpPr>
          <p:cNvPr id="10" name="Conector recto de flecha 9">
            <a:extLst>
              <a:ext uri="{FF2B5EF4-FFF2-40B4-BE49-F238E27FC236}">
                <a16:creationId xmlns:a16="http://schemas.microsoft.com/office/drawing/2014/main" id="{7AA82CE3-2A83-E950-B0BE-4020E55DE14E}"/>
              </a:ext>
            </a:extLst>
          </p:cNvPr>
          <p:cNvCxnSpPr/>
          <p:nvPr/>
        </p:nvCxnSpPr>
        <p:spPr>
          <a:xfrm>
            <a:off x="8048625" y="5429250"/>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67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078CD-26B2-0073-6830-39A80856B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1EAD1B-4932-CA3E-7C79-DF3B34F0685A}"/>
              </a:ext>
            </a:extLst>
          </p:cNvPr>
          <p:cNvSpPr>
            <a:spLocks noGrp="1"/>
          </p:cNvSpPr>
          <p:nvPr>
            <p:ph type="title"/>
          </p:nvPr>
        </p:nvSpPr>
        <p:spPr/>
        <p:txBody>
          <a:bodyPr/>
          <a:lstStyle/>
          <a:p>
            <a:r>
              <a:rPr lang="es-ES" dirty="0"/>
              <a:t>Inicio de sesión/registro</a:t>
            </a:r>
          </a:p>
        </p:txBody>
      </p:sp>
      <p:sp>
        <p:nvSpPr>
          <p:cNvPr id="3" name="Marcador de contenido 2">
            <a:extLst>
              <a:ext uri="{FF2B5EF4-FFF2-40B4-BE49-F238E27FC236}">
                <a16:creationId xmlns:a16="http://schemas.microsoft.com/office/drawing/2014/main" id="{BD5D804F-D067-D1FD-2C5D-6D95DAE0B951}"/>
              </a:ext>
            </a:extLst>
          </p:cNvPr>
          <p:cNvSpPr>
            <a:spLocks noGrp="1"/>
          </p:cNvSpPr>
          <p:nvPr>
            <p:ph idx="1"/>
          </p:nvPr>
        </p:nvSpPr>
        <p:spPr>
          <a:xfrm>
            <a:off x="703452" y="1693783"/>
            <a:ext cx="6239309" cy="4189492"/>
          </a:xfrm>
        </p:spPr>
        <p:txBody>
          <a:bodyPr>
            <a:normAutofit fontScale="92500" lnSpcReduction="20000"/>
          </a:bodyPr>
          <a:lstStyle/>
          <a:p>
            <a:pPr marL="0" indent="0">
              <a:buNone/>
            </a:pPr>
            <a:r>
              <a:rPr lang="es-ES" sz="1600" dirty="0"/>
              <a:t>Tras hacer clic en el enlace “Iniciar sesión/Registrarse” de la cabecera de </a:t>
            </a:r>
            <a:r>
              <a:rPr lang="es-ES" sz="1600" dirty="0" err="1"/>
              <a:t>Recipedium</a:t>
            </a:r>
            <a:r>
              <a:rPr lang="es-ES" sz="1600" dirty="0"/>
              <a:t>, el usuario será redirigido a la página de </a:t>
            </a:r>
            <a:r>
              <a:rPr lang="es-ES" sz="1600" dirty="0" err="1"/>
              <a:t>login</a:t>
            </a:r>
            <a:r>
              <a:rPr lang="es-ES" sz="1600" dirty="0"/>
              <a:t>/registro.</a:t>
            </a:r>
          </a:p>
          <a:p>
            <a:pPr marL="0" indent="0">
              <a:buNone/>
            </a:pPr>
            <a:r>
              <a:rPr lang="es-ES" sz="1600" dirty="0" err="1"/>
              <a:t>Login</a:t>
            </a:r>
            <a:r>
              <a:rPr lang="es-ES" sz="1600" dirty="0"/>
              <a:t>: </a:t>
            </a:r>
          </a:p>
          <a:p>
            <a:pPr marL="0" indent="0">
              <a:buNone/>
            </a:pPr>
            <a:r>
              <a:rPr lang="es-ES" sz="1600" dirty="0"/>
              <a:t>Si ya está registrado en la plataforma solo ha de rellenar los campos solicitado y hacer </a:t>
            </a:r>
            <a:r>
              <a:rPr lang="es-ES" sz="1600" dirty="0" err="1"/>
              <a:t>click</a:t>
            </a:r>
            <a:r>
              <a:rPr lang="es-ES" sz="1600" dirty="0"/>
              <a:t> en “</a:t>
            </a:r>
            <a:r>
              <a:rPr lang="es-ES" sz="1600" dirty="0" err="1"/>
              <a:t>Inciar</a:t>
            </a:r>
            <a:r>
              <a:rPr lang="es-ES" sz="1600" dirty="0"/>
              <a:t> Sesión”. Tras las verificaciones pertinentes será redirigido a la zona de inicio de la parte privada de la aplicación.</a:t>
            </a:r>
          </a:p>
          <a:p>
            <a:pPr marL="0" indent="0">
              <a:buNone/>
            </a:pPr>
            <a:r>
              <a:rPr lang="es-ES" sz="1600" dirty="0"/>
              <a:t>Registro:</a:t>
            </a:r>
          </a:p>
          <a:p>
            <a:pPr marL="0" indent="0">
              <a:buNone/>
            </a:pPr>
            <a:r>
              <a:rPr lang="es-ES" sz="1600" dirty="0"/>
              <a:t>Los nuevos usuarios pueden registrarse desde la página de </a:t>
            </a:r>
            <a:r>
              <a:rPr lang="es-ES" sz="1600" dirty="0" err="1"/>
              <a:t>login</a:t>
            </a:r>
            <a:r>
              <a:rPr lang="es-ES" sz="1600" dirty="0"/>
              <a:t>/registro, haciendo clic en la opción “</a:t>
            </a:r>
            <a:r>
              <a:rPr lang="es-ES" sz="1600" dirty="0" err="1"/>
              <a:t>Registrate</a:t>
            </a:r>
            <a:r>
              <a:rPr lang="es-ES" sz="1600" dirty="0"/>
              <a:t> aquí” de esta página (véase captura lateral 1). Una vez seleccionado, nos redirigirá a una página, un formulario nos pedirá una serie de datos personales que debemos rellenar y posteriormente, hacer clic en “Registrarse” (véase captura lateral 2). </a:t>
            </a:r>
          </a:p>
          <a:p>
            <a:pPr marL="0" indent="0">
              <a:buNone/>
            </a:pPr>
            <a:r>
              <a:rPr lang="es-ES" sz="1600" dirty="0"/>
              <a:t>En caso de error en el registro o algún dato no haya sido introducido correctamente, Un mensaje en la pantalla le avisará y solo habrá de seguir las instrucciones que le indique la aplicación.</a:t>
            </a:r>
          </a:p>
          <a:p>
            <a:pPr marL="0" indent="0">
              <a:buNone/>
            </a:pPr>
            <a:endParaRPr lang="es-ES" sz="1500" dirty="0"/>
          </a:p>
        </p:txBody>
      </p:sp>
      <p:sp>
        <p:nvSpPr>
          <p:cNvPr id="4" name="Marcador de pie de página 3">
            <a:extLst>
              <a:ext uri="{FF2B5EF4-FFF2-40B4-BE49-F238E27FC236}">
                <a16:creationId xmlns:a16="http://schemas.microsoft.com/office/drawing/2014/main" id="{9F371337-2134-9904-958E-5C477FB3B111}"/>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FA0C4AD9-A06C-548A-6F6D-D32D44D8D2E3}"/>
              </a:ext>
            </a:extLst>
          </p:cNvPr>
          <p:cNvPicPr>
            <a:picLocks noChangeAspect="1"/>
          </p:cNvPicPr>
          <p:nvPr/>
        </p:nvPicPr>
        <p:blipFill rotWithShape="1">
          <a:blip r:embed="rId2"/>
          <a:srcRect l="10105" t="4781" r="10081" b="5923"/>
          <a:stretch>
            <a:fillRect/>
          </a:stretch>
        </p:blipFill>
        <p:spPr bwMode="auto">
          <a:xfrm>
            <a:off x="7103872" y="1582579"/>
            <a:ext cx="4381500" cy="275717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931587C0-E05D-DFF1-AA33-5E23A0FA374B}"/>
              </a:ext>
            </a:extLst>
          </p:cNvPr>
          <p:cNvSpPr/>
          <p:nvPr/>
        </p:nvSpPr>
        <p:spPr>
          <a:xfrm>
            <a:off x="8116062" y="2289624"/>
            <a:ext cx="2357120" cy="15430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1" name="Conector recto de flecha 10">
            <a:extLst>
              <a:ext uri="{FF2B5EF4-FFF2-40B4-BE49-F238E27FC236}">
                <a16:creationId xmlns:a16="http://schemas.microsoft.com/office/drawing/2014/main" id="{4F6D255E-9ABB-D02D-F5DB-09E616A974F6}"/>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n 11" descr="Interfaz gráfica del formulario de registro de usuario">
            <a:extLst>
              <a:ext uri="{FF2B5EF4-FFF2-40B4-BE49-F238E27FC236}">
                <a16:creationId xmlns:a16="http://schemas.microsoft.com/office/drawing/2014/main" id="{254F9CFA-15B9-4F8E-6CA7-377A1BAF70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72" y="4763452"/>
            <a:ext cx="1724025" cy="1534795"/>
          </a:xfrm>
          <a:prstGeom prst="rect">
            <a:avLst/>
          </a:prstGeom>
        </p:spPr>
      </p:pic>
      <p:cxnSp>
        <p:nvCxnSpPr>
          <p:cNvPr id="10" name="Conector recto de flecha 9">
            <a:extLst>
              <a:ext uri="{FF2B5EF4-FFF2-40B4-BE49-F238E27FC236}">
                <a16:creationId xmlns:a16="http://schemas.microsoft.com/office/drawing/2014/main" id="{377C2E4E-AF57-5C41-AEFB-38ABF1274B7C}"/>
              </a:ext>
            </a:extLst>
          </p:cNvPr>
          <p:cNvCxnSpPr/>
          <p:nvPr/>
        </p:nvCxnSpPr>
        <p:spPr>
          <a:xfrm>
            <a:off x="6965759" y="5790607"/>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592F771-7097-016C-6977-5C33C148AED2}"/>
              </a:ext>
            </a:extLst>
          </p:cNvPr>
          <p:cNvSpPr txBox="1"/>
          <p:nvPr/>
        </p:nvSpPr>
        <p:spPr>
          <a:xfrm>
            <a:off x="6985238" y="1240862"/>
            <a:ext cx="5822473" cy="276999"/>
          </a:xfrm>
          <a:prstGeom prst="rect">
            <a:avLst/>
          </a:prstGeom>
          <a:noFill/>
        </p:spPr>
        <p:txBody>
          <a:bodyPr wrap="square" rtlCol="0">
            <a:spAutoFit/>
          </a:bodyPr>
          <a:lstStyle/>
          <a:p>
            <a:r>
              <a:rPr lang="es-ES" sz="1200" dirty="0"/>
              <a:t>Captura 1</a:t>
            </a:r>
          </a:p>
        </p:txBody>
      </p:sp>
      <p:sp>
        <p:nvSpPr>
          <p:cNvPr id="14" name="CuadroTexto 13">
            <a:extLst>
              <a:ext uri="{FF2B5EF4-FFF2-40B4-BE49-F238E27FC236}">
                <a16:creationId xmlns:a16="http://schemas.microsoft.com/office/drawing/2014/main" id="{F350DE33-C58F-149E-D69D-94231EB0ADB7}"/>
              </a:ext>
            </a:extLst>
          </p:cNvPr>
          <p:cNvSpPr txBox="1"/>
          <p:nvPr/>
        </p:nvSpPr>
        <p:spPr>
          <a:xfrm>
            <a:off x="7103872" y="4393785"/>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94278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5F8A8-0797-59F4-F461-306332D878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463A72-DCD5-772C-AD35-91C1BF1BA227}"/>
              </a:ext>
            </a:extLst>
          </p:cNvPr>
          <p:cNvSpPr>
            <a:spLocks noGrp="1"/>
          </p:cNvSpPr>
          <p:nvPr>
            <p:ph type="title"/>
          </p:nvPr>
        </p:nvSpPr>
        <p:spPr/>
        <p:txBody>
          <a:bodyPr/>
          <a:lstStyle/>
          <a:p>
            <a:r>
              <a:rPr lang="es-ES" dirty="0"/>
              <a:t>Acceso a zona privada</a:t>
            </a:r>
          </a:p>
        </p:txBody>
      </p:sp>
      <p:sp>
        <p:nvSpPr>
          <p:cNvPr id="3" name="Marcador de contenido 2">
            <a:extLst>
              <a:ext uri="{FF2B5EF4-FFF2-40B4-BE49-F238E27FC236}">
                <a16:creationId xmlns:a16="http://schemas.microsoft.com/office/drawing/2014/main" id="{6939E0E5-632B-D9B1-00B0-BE24BEE53DA1}"/>
              </a:ext>
            </a:extLst>
          </p:cNvPr>
          <p:cNvSpPr>
            <a:spLocks noGrp="1"/>
          </p:cNvSpPr>
          <p:nvPr>
            <p:ph idx="1"/>
          </p:nvPr>
        </p:nvSpPr>
        <p:spPr>
          <a:xfrm>
            <a:off x="690657" y="1895436"/>
            <a:ext cx="5488939" cy="4189492"/>
          </a:xfrm>
        </p:spPr>
        <p:txBody>
          <a:bodyPr>
            <a:normAutofit/>
          </a:bodyPr>
          <a:lstStyle/>
          <a:p>
            <a:pPr marL="0" indent="0">
              <a:buNone/>
            </a:pPr>
            <a:r>
              <a:rPr lang="es-ES" sz="1500" dirty="0"/>
              <a:t>Una vez iniciada la sesión e independientemente de ser usuario de tipo cliente o administrador, la aplicación nos muestra su página principal que en el interior de la aplicación es el listado de recetas públicas compartidas por los usuarios de la comunidad. Además, se implementa un buscador de recetas por palabra clave para acceder rápidamente a una receta concreta (véase captura lateral).</a:t>
            </a:r>
          </a:p>
          <a:p>
            <a:pPr marL="0" indent="0">
              <a:buNone/>
            </a:pPr>
            <a:r>
              <a:rPr lang="es-ES" sz="1500" dirty="0"/>
              <a:t>Se puede apreciar como en el margen derecho de la cabecera ahora se muestra la información del usuario y el icono del estado/cierre de sesión.</a:t>
            </a:r>
          </a:p>
          <a:p>
            <a:pPr marL="0" indent="0">
              <a:buNone/>
            </a:pPr>
            <a:r>
              <a:rPr lang="es-ES" sz="1500" dirty="0"/>
              <a:t>Como hemos comentado anteriormente, al hacer </a:t>
            </a:r>
            <a:r>
              <a:rPr lang="es-ES" sz="1500" dirty="0" err="1"/>
              <a:t>click</a:t>
            </a:r>
            <a:r>
              <a:rPr lang="es-ES" sz="1500" dirty="0"/>
              <a:t> en el logotipo nos redirige a la página principal, en este caso de la zona interna de la aplicación que es la página de recetas compartidas por la comunidad.</a:t>
            </a:r>
          </a:p>
        </p:txBody>
      </p:sp>
      <p:sp>
        <p:nvSpPr>
          <p:cNvPr id="4" name="Marcador de pie de página 3">
            <a:extLst>
              <a:ext uri="{FF2B5EF4-FFF2-40B4-BE49-F238E27FC236}">
                <a16:creationId xmlns:a16="http://schemas.microsoft.com/office/drawing/2014/main" id="{74F16D62-75BE-9346-E8B0-603422FAF9F0}"/>
              </a:ext>
            </a:extLst>
          </p:cNvPr>
          <p:cNvSpPr>
            <a:spLocks noGrp="1"/>
          </p:cNvSpPr>
          <p:nvPr>
            <p:ph type="ftr" sz="quarter" idx="11"/>
          </p:nvPr>
        </p:nvSpPr>
        <p:spPr/>
        <p:txBody>
          <a:bodyPr/>
          <a:lstStyle/>
          <a:p>
            <a:r>
              <a:rPr lang="pt-BR"/>
              <a:t>Sara Eugenia Martínez Madruga 2ºDAW</a:t>
            </a:r>
            <a:endParaRPr lang="en-US" dirty="0"/>
          </a:p>
        </p:txBody>
      </p:sp>
      <p:cxnSp>
        <p:nvCxnSpPr>
          <p:cNvPr id="11" name="Conector recto de flecha 10">
            <a:extLst>
              <a:ext uri="{FF2B5EF4-FFF2-40B4-BE49-F238E27FC236}">
                <a16:creationId xmlns:a16="http://schemas.microsoft.com/office/drawing/2014/main" id="{D0CF5C3C-AE77-BF7C-A617-C85A948D403A}"/>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F7D00E44-B997-D504-F581-56EE7881563F}"/>
              </a:ext>
            </a:extLst>
          </p:cNvPr>
          <p:cNvPicPr>
            <a:picLocks noChangeAspect="1"/>
          </p:cNvPicPr>
          <p:nvPr/>
        </p:nvPicPr>
        <p:blipFill rotWithShape="1">
          <a:blip r:embed="rId2"/>
          <a:srcRect t="4935" b="4997"/>
          <a:stretch>
            <a:fillRect/>
          </a:stretch>
        </p:blipFill>
        <p:spPr bwMode="auto">
          <a:xfrm>
            <a:off x="6198917" y="2200353"/>
            <a:ext cx="5489575" cy="278130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B224445C-1321-6CCA-A365-62D27A90CBA6}"/>
              </a:ext>
            </a:extLst>
          </p:cNvPr>
          <p:cNvSpPr/>
          <p:nvPr/>
        </p:nvSpPr>
        <p:spPr>
          <a:xfrm>
            <a:off x="7765144" y="3333956"/>
            <a:ext cx="2357120" cy="131245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7" name="Conector recto de flecha 16">
            <a:extLst>
              <a:ext uri="{FF2B5EF4-FFF2-40B4-BE49-F238E27FC236}">
                <a16:creationId xmlns:a16="http://schemas.microsoft.com/office/drawing/2014/main" id="{97D33D32-5F53-72C6-9158-536F73017845}"/>
              </a:ext>
            </a:extLst>
          </p:cNvPr>
          <p:cNvCxnSpPr/>
          <p:nvPr/>
        </p:nvCxnSpPr>
        <p:spPr>
          <a:xfrm>
            <a:off x="6449961" y="3429000"/>
            <a:ext cx="383458" cy="23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0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2141A-D527-8E7D-B785-8CE54C797E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523267-B1B7-F33A-3837-B4EDFA606AC6}"/>
              </a:ext>
            </a:extLst>
          </p:cNvPr>
          <p:cNvSpPr>
            <a:spLocks noGrp="1"/>
          </p:cNvSpPr>
          <p:nvPr>
            <p:ph type="title"/>
          </p:nvPr>
        </p:nvSpPr>
        <p:spPr>
          <a:xfrm>
            <a:off x="1141413" y="507071"/>
            <a:ext cx="9905998" cy="1478570"/>
          </a:xfrm>
        </p:spPr>
        <p:txBody>
          <a:bodyPr/>
          <a:lstStyle/>
          <a:p>
            <a:r>
              <a:rPr lang="es-ES" dirty="0"/>
              <a:t>Funcionalidad para clientes. usuarios</a:t>
            </a:r>
            <a:br>
              <a:rPr lang="es-ES" dirty="0"/>
            </a:br>
            <a:r>
              <a:rPr lang="es-ES" dirty="0"/>
              <a:t>modificar datos de usuario</a:t>
            </a:r>
          </a:p>
        </p:txBody>
      </p:sp>
      <p:sp>
        <p:nvSpPr>
          <p:cNvPr id="3" name="Marcador de contenido 2">
            <a:extLst>
              <a:ext uri="{FF2B5EF4-FFF2-40B4-BE49-F238E27FC236}">
                <a16:creationId xmlns:a16="http://schemas.microsoft.com/office/drawing/2014/main" id="{53E521DC-064F-D185-4B9F-C7CE5F56022D}"/>
              </a:ext>
            </a:extLst>
          </p:cNvPr>
          <p:cNvSpPr>
            <a:spLocks noGrp="1"/>
          </p:cNvSpPr>
          <p:nvPr>
            <p:ph idx="1"/>
          </p:nvPr>
        </p:nvSpPr>
        <p:spPr>
          <a:xfrm>
            <a:off x="703453" y="1693783"/>
            <a:ext cx="5822474" cy="4189492"/>
          </a:xfrm>
        </p:spPr>
        <p:txBody>
          <a:bodyPr>
            <a:normAutofit/>
          </a:bodyPr>
          <a:lstStyle/>
          <a:p>
            <a:pPr marL="0" indent="0">
              <a:buNone/>
            </a:pPr>
            <a:r>
              <a:rPr lang="es-ES" sz="1500" dirty="0"/>
              <a:t>Una vez iniciada la sesión, si la aplicación detecta un perfil de tipo cliente, el menú de opciones disponibles nos permite:</a:t>
            </a:r>
          </a:p>
          <a:p>
            <a:pPr marL="0" indent="0">
              <a:buNone/>
            </a:pPr>
            <a:r>
              <a:rPr lang="es-ES" sz="1500" dirty="0"/>
              <a:t>Para ello simplemente hemos de desplazarnos con el ratón o el cursor hasta el menú Usuarios de la barra de navegación y al desplegarse haremos clic sobre la opción “Modificar mis datos de usuario” (véase captura lateral 1).</a:t>
            </a:r>
          </a:p>
          <a:p>
            <a:pPr marL="0" indent="0">
              <a:buNone/>
            </a:pPr>
            <a:r>
              <a:rPr lang="es-ES" sz="1500" dirty="0"/>
              <a:t>Esto nos redirigirá automáticamente a la página de modificación de datos personales, donde se cargará de forma automática el formulario de modificación de datos con los datos que existen nuestros para que podamos modificar el que sea necesario (véase captura lateral 2).</a:t>
            </a:r>
          </a:p>
          <a:p>
            <a:pPr marL="0" indent="0">
              <a:buNone/>
            </a:pPr>
            <a:r>
              <a:rPr lang="es-ES" sz="1500" dirty="0"/>
              <a:t> Una vez modificados los datos, simplemente hacemos clic en “Actualizar” y si ha sido exitoso nos mostrará un mensaje de éxito (véase captura inferior).</a:t>
            </a:r>
          </a:p>
        </p:txBody>
      </p:sp>
      <p:sp>
        <p:nvSpPr>
          <p:cNvPr id="4" name="Marcador de pie de página 3">
            <a:extLst>
              <a:ext uri="{FF2B5EF4-FFF2-40B4-BE49-F238E27FC236}">
                <a16:creationId xmlns:a16="http://schemas.microsoft.com/office/drawing/2014/main" id="{12640722-6F41-3B2C-AD56-63C22BCFDFA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E819AD07-D78B-AECB-B36F-8C501663C822}"/>
              </a:ext>
            </a:extLst>
          </p:cNvPr>
          <p:cNvSpPr txBox="1"/>
          <p:nvPr/>
        </p:nvSpPr>
        <p:spPr>
          <a:xfrm>
            <a:off x="6094412" y="317868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83A611E3-2439-3C2E-C572-2A50D2278D13}"/>
              </a:ext>
            </a:extLst>
          </p:cNvPr>
          <p:cNvPicPr>
            <a:picLocks noChangeAspect="1"/>
          </p:cNvPicPr>
          <p:nvPr/>
        </p:nvPicPr>
        <p:blipFill rotWithShape="1">
          <a:blip r:embed="rId2"/>
          <a:srcRect t="5398" b="50021"/>
          <a:stretch>
            <a:fillRect/>
          </a:stretch>
        </p:blipFill>
        <p:spPr bwMode="auto">
          <a:xfrm>
            <a:off x="6388429" y="1828962"/>
            <a:ext cx="5488305" cy="1376045"/>
          </a:xfrm>
          <a:prstGeom prst="rect">
            <a:avLst/>
          </a:prstGeom>
          <a:ln>
            <a:noFill/>
          </a:ln>
          <a:extLst>
            <a:ext uri="{53640926-AAD7-44D8-BBD7-CCE9431645EC}">
              <a14:shadowObscured xmlns:a14="http://schemas.microsoft.com/office/drawing/2010/main"/>
            </a:ext>
          </a:extLst>
        </p:spPr>
      </p:pic>
      <p:pic>
        <p:nvPicPr>
          <p:cNvPr id="7" name="Imagen 6" descr="Interfaz gráfica del formulario de modificación de datos personales de un usuario tipo cliente">
            <a:extLst>
              <a:ext uri="{FF2B5EF4-FFF2-40B4-BE49-F238E27FC236}">
                <a16:creationId xmlns:a16="http://schemas.microsoft.com/office/drawing/2014/main" id="{1D6616EC-50D8-A6CA-70A3-2A0A5A7C649C}"/>
              </a:ext>
            </a:extLst>
          </p:cNvPr>
          <p:cNvPicPr>
            <a:picLocks noChangeAspect="1"/>
          </p:cNvPicPr>
          <p:nvPr/>
        </p:nvPicPr>
        <p:blipFill rotWithShape="1">
          <a:blip r:embed="rId3"/>
          <a:srcRect t="6015" b="17327"/>
          <a:stretch>
            <a:fillRect/>
          </a:stretch>
        </p:blipFill>
        <p:spPr bwMode="auto">
          <a:xfrm>
            <a:off x="6388112" y="3668951"/>
            <a:ext cx="5488940" cy="2366645"/>
          </a:xfrm>
          <a:prstGeom prst="rect">
            <a:avLst/>
          </a:prstGeom>
          <a:ln>
            <a:noFill/>
          </a:ln>
          <a:extLst>
            <a:ext uri="{53640926-AAD7-44D8-BBD7-CCE9431645EC}">
              <a14:shadowObscured xmlns:a14="http://schemas.microsoft.com/office/drawing/2010/main"/>
            </a:ext>
          </a:extLst>
        </p:spPr>
      </p:pic>
      <p:sp>
        <p:nvSpPr>
          <p:cNvPr id="8" name="CuadroTexto 7">
            <a:extLst>
              <a:ext uri="{FF2B5EF4-FFF2-40B4-BE49-F238E27FC236}">
                <a16:creationId xmlns:a16="http://schemas.microsoft.com/office/drawing/2014/main" id="{9BE74CE0-85A4-1E5D-B0B1-D6AC44DFD989}"/>
              </a:ext>
            </a:extLst>
          </p:cNvPr>
          <p:cNvSpPr txBox="1"/>
          <p:nvPr/>
        </p:nvSpPr>
        <p:spPr>
          <a:xfrm>
            <a:off x="6094412" y="6044893"/>
            <a:ext cx="5822473" cy="276999"/>
          </a:xfrm>
          <a:prstGeom prst="rect">
            <a:avLst/>
          </a:prstGeom>
          <a:noFill/>
        </p:spPr>
        <p:txBody>
          <a:bodyPr wrap="square" rtlCol="0">
            <a:spAutoFit/>
          </a:bodyPr>
          <a:lstStyle/>
          <a:p>
            <a:pPr algn="r"/>
            <a:r>
              <a:rPr lang="es-ES" sz="1200" dirty="0"/>
              <a:t>Captura 2</a:t>
            </a:r>
          </a:p>
        </p:txBody>
      </p:sp>
      <p:sp>
        <p:nvSpPr>
          <p:cNvPr id="9" name="Rectángulo 8">
            <a:extLst>
              <a:ext uri="{FF2B5EF4-FFF2-40B4-BE49-F238E27FC236}">
                <a16:creationId xmlns:a16="http://schemas.microsoft.com/office/drawing/2014/main" id="{E7071794-0027-5EE4-B3A4-95992AE4E18C}"/>
              </a:ext>
            </a:extLst>
          </p:cNvPr>
          <p:cNvSpPr/>
          <p:nvPr/>
        </p:nvSpPr>
        <p:spPr>
          <a:xfrm>
            <a:off x="7818678" y="4080387"/>
            <a:ext cx="2357120" cy="18244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5" name="Imagen 14" descr="Interfaz gráfica del formulario de inicio de sesión">
            <a:extLst>
              <a:ext uri="{FF2B5EF4-FFF2-40B4-BE49-F238E27FC236}">
                <a16:creationId xmlns:a16="http://schemas.microsoft.com/office/drawing/2014/main" id="{431EF10C-AA22-40E0-59DB-C3E68B99BB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378" t="79289" r="18382" b="2331"/>
          <a:stretch>
            <a:fillRect/>
          </a:stretch>
        </p:blipFill>
        <p:spPr bwMode="auto">
          <a:xfrm>
            <a:off x="3318192" y="5473660"/>
            <a:ext cx="2776220" cy="485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188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14C3-47E3-103B-EFBF-F493A698F2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15C887-39F4-F5CB-0F4B-9C1B4FB4323F}"/>
              </a:ext>
            </a:extLst>
          </p:cNvPr>
          <p:cNvSpPr>
            <a:spLocks noGrp="1"/>
          </p:cNvSpPr>
          <p:nvPr>
            <p:ph type="title"/>
          </p:nvPr>
        </p:nvSpPr>
        <p:spPr>
          <a:xfrm>
            <a:off x="1141413" y="507071"/>
            <a:ext cx="9905998" cy="1478570"/>
          </a:xfrm>
        </p:spPr>
        <p:txBody>
          <a:bodyPr/>
          <a:lstStyle/>
          <a:p>
            <a:r>
              <a:rPr lang="es-ES" dirty="0"/>
              <a:t>Funcionalidad para clientes. consulta </a:t>
            </a:r>
            <a:br>
              <a:rPr lang="es-ES" dirty="0"/>
            </a:br>
            <a:r>
              <a:rPr lang="es-ES" dirty="0"/>
              <a:t>Buscar recetas en internet</a:t>
            </a:r>
          </a:p>
        </p:txBody>
      </p:sp>
      <p:sp>
        <p:nvSpPr>
          <p:cNvPr id="3" name="Marcador de contenido 2">
            <a:extLst>
              <a:ext uri="{FF2B5EF4-FFF2-40B4-BE49-F238E27FC236}">
                <a16:creationId xmlns:a16="http://schemas.microsoft.com/office/drawing/2014/main" id="{EB560681-C08E-F7D0-CEFC-65AE8CC6032C}"/>
              </a:ext>
            </a:extLst>
          </p:cNvPr>
          <p:cNvSpPr>
            <a:spLocks noGrp="1"/>
          </p:cNvSpPr>
          <p:nvPr>
            <p:ph idx="1"/>
          </p:nvPr>
        </p:nvSpPr>
        <p:spPr>
          <a:xfrm>
            <a:off x="703453" y="1693783"/>
            <a:ext cx="5822474" cy="4189492"/>
          </a:xfrm>
        </p:spPr>
        <p:txBody>
          <a:bodyPr>
            <a:normAutofit/>
          </a:bodyPr>
          <a:lstStyle/>
          <a:p>
            <a:pPr marL="0" indent="0">
              <a:buNone/>
            </a:pPr>
            <a:r>
              <a:rPr lang="es-ES" sz="1500" dirty="0"/>
              <a:t>Para acceder al buscador externo solo debemos hacer clic sobre el enlace “Buscar Recetas en internet” que se encuentra dentro del desplegable “Recetas” de la barra de navegación (véase captura lateral 1).</a:t>
            </a:r>
          </a:p>
          <a:p>
            <a:pPr marL="0" indent="0">
              <a:buNone/>
            </a:pPr>
            <a:r>
              <a:rPr lang="es-ES" sz="1500" dirty="0"/>
              <a:t>Esto nos dirigirá automáticamente a un buscador conectado con la </a:t>
            </a:r>
            <a:r>
              <a:rPr lang="es-ES" sz="1500" dirty="0" err="1"/>
              <a:t>Spoonacular</a:t>
            </a:r>
            <a:r>
              <a:rPr lang="es-ES" sz="1500" dirty="0"/>
              <a:t> que es una Api con una extensa base de datos de recetas, donde podemos introducir un ingrediente o una palabra clave. Al hacer clic en buscar, se mostrarán todas las recetas con dicha coincidencia en el título (véase captura lateral 2).</a:t>
            </a:r>
          </a:p>
          <a:p>
            <a:pPr marL="0" indent="0">
              <a:buNone/>
            </a:pPr>
            <a:r>
              <a:rPr lang="es-ES" sz="1500" dirty="0"/>
              <a:t>Nota: Es recomendable hacer la búsqueda en inglés pues, a pesar de reconocer el castellano, los resultados son más extensos para palabras inglesas.</a:t>
            </a:r>
          </a:p>
        </p:txBody>
      </p:sp>
      <p:sp>
        <p:nvSpPr>
          <p:cNvPr id="4" name="Marcador de pie de página 3">
            <a:extLst>
              <a:ext uri="{FF2B5EF4-FFF2-40B4-BE49-F238E27FC236}">
                <a16:creationId xmlns:a16="http://schemas.microsoft.com/office/drawing/2014/main" id="{114026C6-0DE0-DFC0-DF4B-83B6B2262E5A}"/>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8577CC09-4900-ED25-70CF-BA7A332CC4FF}"/>
              </a:ext>
            </a:extLst>
          </p:cNvPr>
          <p:cNvSpPr txBox="1"/>
          <p:nvPr/>
        </p:nvSpPr>
        <p:spPr>
          <a:xfrm>
            <a:off x="6218237" y="3857346"/>
            <a:ext cx="5822473" cy="276999"/>
          </a:xfrm>
          <a:prstGeom prst="rect">
            <a:avLst/>
          </a:prstGeom>
          <a:noFill/>
        </p:spPr>
        <p:txBody>
          <a:bodyPr wrap="square" rtlCol="0">
            <a:spAutoFit/>
          </a:bodyPr>
          <a:lstStyle/>
          <a:p>
            <a:pPr algn="r"/>
            <a:r>
              <a:rPr lang="es-ES" sz="1200" dirty="0"/>
              <a:t>Captura 1</a:t>
            </a:r>
          </a:p>
        </p:txBody>
      </p:sp>
      <p:sp>
        <p:nvSpPr>
          <p:cNvPr id="8" name="CuadroTexto 7">
            <a:extLst>
              <a:ext uri="{FF2B5EF4-FFF2-40B4-BE49-F238E27FC236}">
                <a16:creationId xmlns:a16="http://schemas.microsoft.com/office/drawing/2014/main" id="{D4CA72A1-FAE3-271A-B40E-628757114E09}"/>
              </a:ext>
            </a:extLst>
          </p:cNvPr>
          <p:cNvSpPr txBox="1"/>
          <p:nvPr/>
        </p:nvSpPr>
        <p:spPr>
          <a:xfrm>
            <a:off x="6218236" y="6280869"/>
            <a:ext cx="5822473" cy="276999"/>
          </a:xfrm>
          <a:prstGeom prst="rect">
            <a:avLst/>
          </a:prstGeom>
          <a:noFill/>
        </p:spPr>
        <p:txBody>
          <a:bodyPr wrap="square" rtlCol="0">
            <a:spAutoFit/>
          </a:bodyPr>
          <a:lstStyle/>
          <a:p>
            <a:pPr algn="r"/>
            <a:r>
              <a:rPr lang="es-ES" sz="1200" dirty="0"/>
              <a:t>Captura 2</a:t>
            </a:r>
          </a:p>
        </p:txBody>
      </p:sp>
      <p:pic>
        <p:nvPicPr>
          <p:cNvPr id="16" name="Imagen 15" descr="Interfaz gráfica del desplegable &quot;Recetas&quot; de la barra de navegación.">
            <a:extLst>
              <a:ext uri="{FF2B5EF4-FFF2-40B4-BE49-F238E27FC236}">
                <a16:creationId xmlns:a16="http://schemas.microsoft.com/office/drawing/2014/main" id="{066DE182-B813-DD48-CD1F-BE6AB6959AF6}"/>
              </a:ext>
            </a:extLst>
          </p:cNvPr>
          <p:cNvPicPr>
            <a:picLocks noChangeAspect="1"/>
          </p:cNvPicPr>
          <p:nvPr/>
        </p:nvPicPr>
        <p:blipFill rotWithShape="1">
          <a:blip r:embed="rId2"/>
          <a:srcRect t="5243" b="30002"/>
          <a:stretch>
            <a:fillRect/>
          </a:stretch>
        </p:blipFill>
        <p:spPr bwMode="auto">
          <a:xfrm>
            <a:off x="6476619" y="1788886"/>
            <a:ext cx="5489575" cy="1999643"/>
          </a:xfrm>
          <a:prstGeom prst="rect">
            <a:avLst/>
          </a:prstGeom>
          <a:ln>
            <a:noFill/>
          </a:ln>
          <a:extLst>
            <a:ext uri="{53640926-AAD7-44D8-BBD7-CCE9431645EC}">
              <a14:shadowObscured xmlns:a14="http://schemas.microsoft.com/office/drawing/2010/main"/>
            </a:ext>
          </a:extLst>
        </p:spPr>
      </p:pic>
      <p:pic>
        <p:nvPicPr>
          <p:cNvPr id="17" name="Imagen 16" descr="Interfaz gráfica del buscador de recetas en internet">
            <a:extLst>
              <a:ext uri="{FF2B5EF4-FFF2-40B4-BE49-F238E27FC236}">
                <a16:creationId xmlns:a16="http://schemas.microsoft.com/office/drawing/2014/main" id="{9BD721D1-4CC0-704D-1577-BF56D487916D}"/>
              </a:ext>
            </a:extLst>
          </p:cNvPr>
          <p:cNvPicPr>
            <a:picLocks noChangeAspect="1"/>
          </p:cNvPicPr>
          <p:nvPr/>
        </p:nvPicPr>
        <p:blipFill rotWithShape="1">
          <a:blip r:embed="rId3"/>
          <a:srcRect t="5552" b="25988"/>
          <a:stretch>
            <a:fillRect/>
          </a:stretch>
        </p:blipFill>
        <p:spPr bwMode="auto">
          <a:xfrm>
            <a:off x="6476619" y="4134345"/>
            <a:ext cx="5489575" cy="21140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159028B7-174F-6C44-0976-99C18D7BC796}"/>
              </a:ext>
            </a:extLst>
          </p:cNvPr>
          <p:cNvSpPr/>
          <p:nvPr/>
        </p:nvSpPr>
        <p:spPr>
          <a:xfrm>
            <a:off x="6971386" y="4965210"/>
            <a:ext cx="4316172" cy="48479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9" name="Conector recto de flecha 18">
            <a:extLst>
              <a:ext uri="{FF2B5EF4-FFF2-40B4-BE49-F238E27FC236}">
                <a16:creationId xmlns:a16="http://schemas.microsoft.com/office/drawing/2014/main" id="{4E9D1870-C248-8D92-F5FE-7190132EC0C3}"/>
              </a:ext>
            </a:extLst>
          </p:cNvPr>
          <p:cNvCxnSpPr/>
          <p:nvPr/>
        </p:nvCxnSpPr>
        <p:spPr>
          <a:xfrm>
            <a:off x="7791450" y="5553075"/>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C44B4AAA-CEA6-0F82-5880-11EC01AB5736}"/>
              </a:ext>
            </a:extLst>
          </p:cNvPr>
          <p:cNvSpPr/>
          <p:nvPr/>
        </p:nvSpPr>
        <p:spPr>
          <a:xfrm>
            <a:off x="7874952" y="3397010"/>
            <a:ext cx="804545" cy="4572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72196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AC0B7-EDB4-A495-0CEF-B093BD3FF8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35924A-D72D-6F11-3875-BE9D1DB7F5B5}"/>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crear recetas</a:t>
            </a:r>
          </a:p>
        </p:txBody>
      </p:sp>
      <p:sp>
        <p:nvSpPr>
          <p:cNvPr id="3" name="Marcador de contenido 2">
            <a:extLst>
              <a:ext uri="{FF2B5EF4-FFF2-40B4-BE49-F238E27FC236}">
                <a16:creationId xmlns:a16="http://schemas.microsoft.com/office/drawing/2014/main" id="{6AA681E5-602A-1464-279A-F4360647CEBA}"/>
              </a:ext>
            </a:extLst>
          </p:cNvPr>
          <p:cNvSpPr>
            <a:spLocks noGrp="1"/>
          </p:cNvSpPr>
          <p:nvPr>
            <p:ph idx="1"/>
          </p:nvPr>
        </p:nvSpPr>
        <p:spPr>
          <a:xfrm>
            <a:off x="703453" y="1693783"/>
            <a:ext cx="5822474" cy="4189492"/>
          </a:xfrm>
        </p:spPr>
        <p:txBody>
          <a:bodyPr>
            <a:normAutofit/>
          </a:bodyPr>
          <a:lstStyle/>
          <a:p>
            <a:pPr marL="0" indent="0">
              <a:buNone/>
            </a:pPr>
            <a:r>
              <a:rPr lang="es-ES" sz="1500" dirty="0"/>
              <a:t>Para crear una receta propia, solo hemos de hacer clic en el enlace “Nueva Receta” que se encuentra dentro del desplegable “Recetas” de la barra de navegación (véase captura lateral 1).</a:t>
            </a:r>
          </a:p>
          <a:p>
            <a:pPr marL="0" indent="0">
              <a:buNone/>
            </a:pPr>
            <a:r>
              <a:rPr lang="es-ES" sz="1500" dirty="0"/>
              <a:t>Una vez dentro de esta opción podemos ver un formulario con una serie de campos para rellenar (véase captura lateral 2).</a:t>
            </a:r>
          </a:p>
          <a:p>
            <a:pPr marL="0" indent="0">
              <a:buNone/>
            </a:pPr>
            <a:r>
              <a:rPr lang="es-ES" sz="1500" dirty="0"/>
              <a:t>Solo tenemos que rellenar los campos que nos solicitan, recuerda que todos los campos son obligatorios, excepto la foto de la receta. Además, si no quieres hacer pública la receta que estás creando no marques la opción “¿Hacer público?”</a:t>
            </a:r>
          </a:p>
          <a:p>
            <a:pPr marL="0" indent="0">
              <a:buNone/>
            </a:pPr>
            <a:r>
              <a:rPr lang="es-ES" sz="1500" dirty="0"/>
              <a:t>Una vez relleno, solo has de hacer clic en “Crear Receta”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4361D9AD-0BB7-B79E-74BC-21CC6B32BE21}"/>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0B65D69E-61C0-0E22-389C-BB6B0BB14E6D}"/>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DA559F29-59F0-DFE5-B64B-425E37A68305}"/>
              </a:ext>
            </a:extLst>
          </p:cNvPr>
          <p:cNvSpPr txBox="1"/>
          <p:nvPr/>
        </p:nvSpPr>
        <p:spPr>
          <a:xfrm>
            <a:off x="8400076" y="4042695"/>
            <a:ext cx="5822473" cy="276999"/>
          </a:xfrm>
          <a:prstGeom prst="rect">
            <a:avLst/>
          </a:prstGeom>
          <a:noFill/>
        </p:spPr>
        <p:txBody>
          <a:bodyPr wrap="square" rtlCol="0">
            <a:spAutoFit/>
          </a:bodyPr>
          <a:lstStyle/>
          <a:p>
            <a:r>
              <a:rPr lang="es-ES" sz="1200" dirty="0"/>
              <a:t>Captura 2</a:t>
            </a:r>
          </a:p>
        </p:txBody>
      </p:sp>
      <p:pic>
        <p:nvPicPr>
          <p:cNvPr id="5" name="Imagen 4" descr="Interfaz gráfica del desplegable &quot;Recetas&quot; de la barra de navegación.">
            <a:extLst>
              <a:ext uri="{FF2B5EF4-FFF2-40B4-BE49-F238E27FC236}">
                <a16:creationId xmlns:a16="http://schemas.microsoft.com/office/drawing/2014/main" id="{83E2E1B9-1322-110D-5B2A-7C796B4848C7}"/>
              </a:ext>
            </a:extLst>
          </p:cNvPr>
          <p:cNvPicPr>
            <a:picLocks noChangeAspect="1"/>
          </p:cNvPicPr>
          <p:nvPr/>
        </p:nvPicPr>
        <p:blipFill rotWithShape="1">
          <a:blip r:embed="rId2"/>
          <a:srcRect t="4935" b="30136"/>
          <a:stretch>
            <a:fillRect/>
          </a:stretch>
        </p:blipFill>
        <p:spPr bwMode="auto">
          <a:xfrm>
            <a:off x="6449346" y="1801115"/>
            <a:ext cx="5489575" cy="200469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91A6CCFD-2159-D266-5B65-01F6E55EBA40}"/>
              </a:ext>
            </a:extLst>
          </p:cNvPr>
          <p:cNvSpPr/>
          <p:nvPr/>
        </p:nvSpPr>
        <p:spPr>
          <a:xfrm>
            <a:off x="7791450" y="2756114"/>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de usuario gráfica, Aplicación&#10;&#10;El contenido generado por IA puede ser incorrecto.">
            <a:extLst>
              <a:ext uri="{FF2B5EF4-FFF2-40B4-BE49-F238E27FC236}">
                <a16:creationId xmlns:a16="http://schemas.microsoft.com/office/drawing/2014/main" id="{F8D4F8D5-6DDE-002D-5E38-97B39A1E6E0C}"/>
              </a:ext>
            </a:extLst>
          </p:cNvPr>
          <p:cNvPicPr>
            <a:picLocks noChangeAspect="1"/>
          </p:cNvPicPr>
          <p:nvPr/>
        </p:nvPicPr>
        <p:blipFill rotWithShape="1">
          <a:blip r:embed="rId3"/>
          <a:srcRect l="32598" t="6896" r="33737" b="16272"/>
          <a:stretch>
            <a:fillRect/>
          </a:stretch>
        </p:blipFill>
        <p:spPr bwMode="auto">
          <a:xfrm>
            <a:off x="9194133" y="4132165"/>
            <a:ext cx="1847850" cy="2371987"/>
          </a:xfrm>
          <a:prstGeom prst="rect">
            <a:avLst/>
          </a:prstGeom>
          <a:ln>
            <a:noFill/>
          </a:ln>
          <a:extLst>
            <a:ext uri="{53640926-AAD7-44D8-BBD7-CCE9431645EC}">
              <a14:shadowObscured xmlns:a14="http://schemas.microsoft.com/office/drawing/2010/main"/>
            </a:ext>
          </a:extLst>
        </p:spPr>
      </p:pic>
      <p:cxnSp>
        <p:nvCxnSpPr>
          <p:cNvPr id="19" name="Conector recto de flecha 18">
            <a:extLst>
              <a:ext uri="{FF2B5EF4-FFF2-40B4-BE49-F238E27FC236}">
                <a16:creationId xmlns:a16="http://schemas.microsoft.com/office/drawing/2014/main" id="{5F9CB71C-2893-B09F-2A44-1876D8F1C5B1}"/>
              </a:ext>
            </a:extLst>
          </p:cNvPr>
          <p:cNvCxnSpPr/>
          <p:nvPr/>
        </p:nvCxnSpPr>
        <p:spPr>
          <a:xfrm>
            <a:off x="8886584" y="6284763"/>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04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19BD-47D8-40D9-A838-A4B8B3F104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F5AED6-A581-7099-F687-01BD0E2AA23D}"/>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ver mis recetas</a:t>
            </a:r>
          </a:p>
        </p:txBody>
      </p:sp>
      <p:sp>
        <p:nvSpPr>
          <p:cNvPr id="3" name="Marcador de contenido 2">
            <a:extLst>
              <a:ext uri="{FF2B5EF4-FFF2-40B4-BE49-F238E27FC236}">
                <a16:creationId xmlns:a16="http://schemas.microsoft.com/office/drawing/2014/main" id="{E4933532-02F1-6287-9555-0A93D833B8F8}"/>
              </a:ext>
            </a:extLst>
          </p:cNvPr>
          <p:cNvSpPr>
            <a:spLocks noGrp="1"/>
          </p:cNvSpPr>
          <p:nvPr>
            <p:ph idx="1"/>
          </p:nvPr>
        </p:nvSpPr>
        <p:spPr>
          <a:xfrm>
            <a:off x="768134" y="1799881"/>
            <a:ext cx="5601392" cy="3544485"/>
          </a:xfrm>
        </p:spPr>
        <p:txBody>
          <a:bodyPr>
            <a:normAutofit/>
          </a:bodyPr>
          <a:lstStyle/>
          <a:p>
            <a:pPr marL="0" indent="0">
              <a:buNone/>
            </a:pPr>
            <a:r>
              <a:rPr lang="es-ES" sz="1500" dirty="0"/>
              <a:t>Para ver tus recetas, solo has de hacer clic sobre la opción “Mis recetas” que se encuentra dentro del desplegable “Recetas” de la barra de navegación (véase captura lateral 1).</a:t>
            </a:r>
          </a:p>
          <a:p>
            <a:pPr marL="0" indent="0">
              <a:buNone/>
            </a:pPr>
            <a:endParaRPr lang="es-ES" sz="1500" dirty="0"/>
          </a:p>
          <a:p>
            <a:pPr marL="0" indent="0">
              <a:buNone/>
            </a:pPr>
            <a:endParaRPr lang="es-ES" sz="1500" dirty="0"/>
          </a:p>
          <a:p>
            <a:pPr marL="0" indent="0">
              <a:buNone/>
            </a:pPr>
            <a:endParaRPr lang="es-ES" sz="1500" dirty="0"/>
          </a:p>
          <a:p>
            <a:pPr marL="0" indent="0">
              <a:buNone/>
            </a:pPr>
            <a:r>
              <a:rPr lang="es-ES" sz="1500" dirty="0"/>
              <a:t>Automáticamente seremos redirigidos a una página que nos muestra todas las recetas que hemos creado. Además, tenemos una barra de búsqueda para poder filtrar nuestras recetas por palabra (véase captura lateral 2).</a:t>
            </a:r>
          </a:p>
        </p:txBody>
      </p:sp>
      <p:sp>
        <p:nvSpPr>
          <p:cNvPr id="4" name="Marcador de pie de página 3">
            <a:extLst>
              <a:ext uri="{FF2B5EF4-FFF2-40B4-BE49-F238E27FC236}">
                <a16:creationId xmlns:a16="http://schemas.microsoft.com/office/drawing/2014/main" id="{1A666491-2EA8-4B12-1E93-574DBDB14D4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1143AF8D-8371-921A-C13D-D00C20171851}"/>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6CF2A90D-D92A-A8A1-BE04-1C036A677C07}"/>
              </a:ext>
            </a:extLst>
          </p:cNvPr>
          <p:cNvSpPr txBox="1"/>
          <p:nvPr/>
        </p:nvSpPr>
        <p:spPr>
          <a:xfrm>
            <a:off x="6369526" y="3628981"/>
            <a:ext cx="5822473" cy="276999"/>
          </a:xfrm>
          <a:prstGeom prst="rect">
            <a:avLst/>
          </a:prstGeom>
          <a:noFill/>
        </p:spPr>
        <p:txBody>
          <a:bodyPr wrap="square" rtlCol="0">
            <a:spAutoFit/>
          </a:bodyPr>
          <a:lstStyle/>
          <a:p>
            <a:r>
              <a:rPr lang="es-ES" sz="1200" dirty="0"/>
              <a:t>Captura 2</a:t>
            </a:r>
          </a:p>
        </p:txBody>
      </p:sp>
      <p:pic>
        <p:nvPicPr>
          <p:cNvPr id="9" name="Imagen 8" descr="Interfaz gráfica del desplegable &quot;Recetas&quot; de la barra de navegación.">
            <a:extLst>
              <a:ext uri="{FF2B5EF4-FFF2-40B4-BE49-F238E27FC236}">
                <a16:creationId xmlns:a16="http://schemas.microsoft.com/office/drawing/2014/main" id="{E4DA56EA-FE34-5263-BF20-1C16391AD563}"/>
              </a:ext>
            </a:extLst>
          </p:cNvPr>
          <p:cNvPicPr>
            <a:picLocks noChangeAspect="1"/>
          </p:cNvPicPr>
          <p:nvPr/>
        </p:nvPicPr>
        <p:blipFill rotWithShape="1">
          <a:blip r:embed="rId2"/>
          <a:srcRect t="5227" b="35548"/>
          <a:stretch>
            <a:fillRect/>
          </a:stretch>
        </p:blipFill>
        <p:spPr bwMode="auto">
          <a:xfrm>
            <a:off x="6385001" y="1757260"/>
            <a:ext cx="5488940" cy="182831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38C33D8-58AE-922A-00ED-78C01B789343}"/>
              </a:ext>
            </a:extLst>
          </p:cNvPr>
          <p:cNvSpPr/>
          <p:nvPr/>
        </p:nvSpPr>
        <p:spPr>
          <a:xfrm>
            <a:off x="7838203" y="2696305"/>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a:extLst>
              <a:ext uri="{FF2B5EF4-FFF2-40B4-BE49-F238E27FC236}">
                <a16:creationId xmlns:a16="http://schemas.microsoft.com/office/drawing/2014/main" id="{741EE610-048A-344E-30B2-01A62E6C0E8D}"/>
              </a:ext>
            </a:extLst>
          </p:cNvPr>
          <p:cNvPicPr>
            <a:picLocks noChangeAspect="1"/>
          </p:cNvPicPr>
          <p:nvPr/>
        </p:nvPicPr>
        <p:blipFill rotWithShape="1">
          <a:blip r:embed="rId3"/>
          <a:srcRect t="4627" b="17268"/>
          <a:stretch>
            <a:fillRect/>
          </a:stretch>
        </p:blipFill>
        <p:spPr bwMode="auto">
          <a:xfrm>
            <a:off x="6369526" y="3958412"/>
            <a:ext cx="5489575" cy="2411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586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8A4EA-25CE-985C-40FB-9B1CA0B086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A1284A-584F-380D-9D64-E2A9E4DAF994}"/>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modificar receta</a:t>
            </a:r>
          </a:p>
        </p:txBody>
      </p:sp>
      <p:sp>
        <p:nvSpPr>
          <p:cNvPr id="3" name="Marcador de contenido 2">
            <a:extLst>
              <a:ext uri="{FF2B5EF4-FFF2-40B4-BE49-F238E27FC236}">
                <a16:creationId xmlns:a16="http://schemas.microsoft.com/office/drawing/2014/main" id="{1E7EB6A7-44E8-5981-EC02-247A4403F06D}"/>
              </a:ext>
            </a:extLst>
          </p:cNvPr>
          <p:cNvSpPr>
            <a:spLocks noGrp="1"/>
          </p:cNvSpPr>
          <p:nvPr>
            <p:ph idx="1"/>
          </p:nvPr>
        </p:nvSpPr>
        <p:spPr>
          <a:xfrm>
            <a:off x="880688" y="1693783"/>
            <a:ext cx="5601392" cy="4189492"/>
          </a:xfrm>
        </p:spPr>
        <p:txBody>
          <a:bodyPr>
            <a:normAutofit lnSpcReduction="10000"/>
          </a:bodyPr>
          <a:lstStyle/>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a:t>
            </a:r>
          </a:p>
          <a:p>
            <a:pPr marL="0" indent="0">
              <a:buNone/>
            </a:pPr>
            <a:r>
              <a:rPr lang="es-ES" sz="1500" dirty="0"/>
              <a:t>Si desde la vista del apartado anterior, hacemos clic en modificar receta nos redirige a un formulario de modificación de receta muy similar al de creación de estas, excepto por la salvedad de que tiene precargado los datos completos almacenados de la receta, así podemos ver y modificar los campos con mayor seguridad. Una vez modificada la receta hacemos clic en “Modificar” (véase captura lateral).</a:t>
            </a:r>
          </a:p>
          <a:p>
            <a:pPr marL="0" indent="0">
              <a:buNone/>
            </a:pPr>
            <a:r>
              <a:rPr lang="es-ES" sz="1500" dirty="0"/>
              <a:t>Una vez actualizada la receta aparecerá el mensaje “Receta modificada correctamente” en la parte inferior del formulario (véase captura lateral 3).</a:t>
            </a:r>
          </a:p>
          <a:p>
            <a:pPr marL="0" indent="0">
              <a:buNone/>
            </a:pPr>
            <a:endParaRPr lang="es-ES" sz="1500" dirty="0"/>
          </a:p>
        </p:txBody>
      </p:sp>
      <p:sp>
        <p:nvSpPr>
          <p:cNvPr id="4" name="Marcador de pie de página 3">
            <a:extLst>
              <a:ext uri="{FF2B5EF4-FFF2-40B4-BE49-F238E27FC236}">
                <a16:creationId xmlns:a16="http://schemas.microsoft.com/office/drawing/2014/main" id="{B87F41E6-8612-3D03-7A7E-27F7A0BD2555}"/>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62194C87-D8EB-263D-6C9E-F2158E2A99B9}"/>
              </a:ext>
            </a:extLst>
          </p:cNvPr>
          <p:cNvSpPr txBox="1"/>
          <p:nvPr/>
        </p:nvSpPr>
        <p:spPr>
          <a:xfrm>
            <a:off x="6922078" y="1416784"/>
            <a:ext cx="1211891"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006777AC-DF80-9868-11D5-97AA843C99CE}"/>
              </a:ext>
            </a:extLst>
          </p:cNvPr>
          <p:cNvSpPr txBox="1"/>
          <p:nvPr/>
        </p:nvSpPr>
        <p:spPr>
          <a:xfrm>
            <a:off x="9096928" y="1408612"/>
            <a:ext cx="2186941" cy="276999"/>
          </a:xfrm>
          <a:prstGeom prst="rect">
            <a:avLst/>
          </a:prstGeom>
          <a:noFill/>
        </p:spPr>
        <p:txBody>
          <a:bodyPr wrap="square" rtlCol="0">
            <a:spAutoFit/>
          </a:bodyPr>
          <a:lstStyle/>
          <a:p>
            <a:pPr algn="r"/>
            <a:r>
              <a:rPr lang="es-ES" sz="1200" dirty="0"/>
              <a:t>Captura 2</a:t>
            </a:r>
          </a:p>
        </p:txBody>
      </p:sp>
      <p:pic>
        <p:nvPicPr>
          <p:cNvPr id="5" name="Imagen 4" descr="Captura de tarjeta de receta con todas las opciones disponibles (modificar y eliminar)">
            <a:extLst>
              <a:ext uri="{FF2B5EF4-FFF2-40B4-BE49-F238E27FC236}">
                <a16:creationId xmlns:a16="http://schemas.microsoft.com/office/drawing/2014/main" id="{F65BD818-0981-ABA1-BF16-9C7133069A36}"/>
              </a:ext>
            </a:extLst>
          </p:cNvPr>
          <p:cNvPicPr>
            <a:picLocks noChangeAspect="1"/>
          </p:cNvPicPr>
          <p:nvPr/>
        </p:nvPicPr>
        <p:blipFill rotWithShape="1">
          <a:blip r:embed="rId2"/>
          <a:srcRect l="32893" t="17992" r="34267" b="22091"/>
          <a:stretch>
            <a:fillRect/>
          </a:stretch>
        </p:blipFill>
        <p:spPr bwMode="auto">
          <a:xfrm>
            <a:off x="7062812" y="1693783"/>
            <a:ext cx="1802384" cy="1849849"/>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F1C19E-37B1-3339-8A73-6EFEADDD1A3B}"/>
              </a:ext>
            </a:extLst>
          </p:cNvPr>
          <p:cNvSpPr/>
          <p:nvPr/>
        </p:nvSpPr>
        <p:spPr>
          <a:xfrm>
            <a:off x="6914865" y="3156195"/>
            <a:ext cx="2098277" cy="3516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Captura del formulario de modificación de receta con todos los campos precargados.">
            <a:extLst>
              <a:ext uri="{FF2B5EF4-FFF2-40B4-BE49-F238E27FC236}">
                <a16:creationId xmlns:a16="http://schemas.microsoft.com/office/drawing/2014/main" id="{DD618AD9-D4EC-A5A7-3BBE-5D71D9539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354" y="1692910"/>
            <a:ext cx="2186940" cy="3472180"/>
          </a:xfrm>
          <a:prstGeom prst="rect">
            <a:avLst/>
          </a:prstGeom>
        </p:spPr>
      </p:pic>
      <p:pic>
        <p:nvPicPr>
          <p:cNvPr id="13" name="Imagen 12" descr="captura de mensaje de éxito en la modificación de receta">
            <a:extLst>
              <a:ext uri="{FF2B5EF4-FFF2-40B4-BE49-F238E27FC236}">
                <a16:creationId xmlns:a16="http://schemas.microsoft.com/office/drawing/2014/main" id="{77CAA368-0555-2058-A843-50C2740B665A}"/>
              </a:ext>
            </a:extLst>
          </p:cNvPr>
          <p:cNvPicPr>
            <a:picLocks noChangeAspect="1"/>
          </p:cNvPicPr>
          <p:nvPr/>
        </p:nvPicPr>
        <p:blipFill>
          <a:blip r:embed="rId4">
            <a:extLst>
              <a:ext uri="{28A0092B-C50C-407E-A947-70E740481C1C}">
                <a14:useLocalDpi xmlns:a14="http://schemas.microsoft.com/office/drawing/2010/main" val="0"/>
              </a:ext>
            </a:extLst>
          </a:blip>
          <a:srcRect l="8055" t="-39610" r="7110" b="-11717"/>
          <a:stretch>
            <a:fillRect/>
          </a:stretch>
        </p:blipFill>
        <p:spPr>
          <a:xfrm>
            <a:off x="8336762" y="5441215"/>
            <a:ext cx="2867532" cy="807183"/>
          </a:xfrm>
          <a:prstGeom prst="rect">
            <a:avLst/>
          </a:prstGeom>
        </p:spPr>
      </p:pic>
      <p:sp>
        <p:nvSpPr>
          <p:cNvPr id="16" name="CuadroTexto 15">
            <a:extLst>
              <a:ext uri="{FF2B5EF4-FFF2-40B4-BE49-F238E27FC236}">
                <a16:creationId xmlns:a16="http://schemas.microsoft.com/office/drawing/2014/main" id="{0EDF23FA-0B3E-A58A-7334-75BED9352A68}"/>
              </a:ext>
            </a:extLst>
          </p:cNvPr>
          <p:cNvSpPr txBox="1"/>
          <p:nvPr/>
        </p:nvSpPr>
        <p:spPr>
          <a:xfrm>
            <a:off x="9079557" y="5310888"/>
            <a:ext cx="2186941" cy="276999"/>
          </a:xfrm>
          <a:prstGeom prst="rect">
            <a:avLst/>
          </a:prstGeom>
          <a:noFill/>
        </p:spPr>
        <p:txBody>
          <a:bodyPr wrap="square" rtlCol="0">
            <a:spAutoFit/>
          </a:bodyPr>
          <a:lstStyle/>
          <a:p>
            <a:pPr algn="r"/>
            <a:r>
              <a:rPr lang="es-ES" sz="1200" dirty="0"/>
              <a:t>Captura 3</a:t>
            </a:r>
          </a:p>
        </p:txBody>
      </p:sp>
    </p:spTree>
    <p:extLst>
      <p:ext uri="{BB962C8B-B14F-4D97-AF65-F5344CB8AC3E}">
        <p14:creationId xmlns:p14="http://schemas.microsoft.com/office/powerpoint/2010/main" val="404888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F694B-3F59-06AF-0A50-DE2D14461B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64E805-30E7-CE93-CCFD-CE00F1DDD5FB}"/>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eliminar receta</a:t>
            </a:r>
          </a:p>
        </p:txBody>
      </p:sp>
      <p:sp>
        <p:nvSpPr>
          <p:cNvPr id="3" name="Marcador de contenido 2">
            <a:extLst>
              <a:ext uri="{FF2B5EF4-FFF2-40B4-BE49-F238E27FC236}">
                <a16:creationId xmlns:a16="http://schemas.microsoft.com/office/drawing/2014/main" id="{D60D08D7-43E5-1319-AA0F-CF9536F457F5}"/>
              </a:ext>
            </a:extLst>
          </p:cNvPr>
          <p:cNvSpPr>
            <a:spLocks noGrp="1"/>
          </p:cNvSpPr>
          <p:nvPr>
            <p:ph idx="1"/>
          </p:nvPr>
        </p:nvSpPr>
        <p:spPr>
          <a:xfrm>
            <a:off x="1141411" y="2109710"/>
            <a:ext cx="5601392" cy="2757747"/>
          </a:xfrm>
        </p:spPr>
        <p:txBody>
          <a:bodyPr>
            <a:normAutofit/>
          </a:bodyPr>
          <a:lstStyle/>
          <a:p>
            <a:pPr marL="0" indent="0">
              <a:buNone/>
            </a:pPr>
            <a:r>
              <a:rPr lang="es-ES" sz="1500" dirty="0"/>
              <a:t>Eliminar una receta de nuestra lista de receta, es tan sencillo como hacer clic en el botón eliminar de la tarjeta correspondiente a la receta que ya no nos interesa (véase captura lateral) y tras confirmar la acción, esta desaparecerá automáticamente del listado de tarjetas con las recetas.</a:t>
            </a:r>
          </a:p>
        </p:txBody>
      </p:sp>
      <p:sp>
        <p:nvSpPr>
          <p:cNvPr id="4" name="Marcador de pie de página 3">
            <a:extLst>
              <a:ext uri="{FF2B5EF4-FFF2-40B4-BE49-F238E27FC236}">
                <a16:creationId xmlns:a16="http://schemas.microsoft.com/office/drawing/2014/main" id="{57AD8C41-A612-FA16-3DF3-ADF29E0A5039}"/>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Captura de tarjeta de receta con todas las opciones disponibles (modificar y eliminar)">
            <a:extLst>
              <a:ext uri="{FF2B5EF4-FFF2-40B4-BE49-F238E27FC236}">
                <a16:creationId xmlns:a16="http://schemas.microsoft.com/office/drawing/2014/main" id="{F4BED67E-DE3A-14CB-8F69-257DF86A43BA}"/>
              </a:ext>
            </a:extLst>
          </p:cNvPr>
          <p:cNvPicPr>
            <a:picLocks noChangeAspect="1"/>
          </p:cNvPicPr>
          <p:nvPr/>
        </p:nvPicPr>
        <p:blipFill rotWithShape="1">
          <a:blip r:embed="rId2"/>
          <a:srcRect l="32893" t="17992" r="34267" b="22091"/>
          <a:stretch>
            <a:fillRect/>
          </a:stretch>
        </p:blipFill>
        <p:spPr bwMode="auto">
          <a:xfrm>
            <a:off x="7336791" y="2138581"/>
            <a:ext cx="2102489" cy="215785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DDBA83D-C4AA-CE29-7156-34EF6409F7AB}"/>
              </a:ext>
            </a:extLst>
          </p:cNvPr>
          <p:cNvSpPr/>
          <p:nvPr/>
        </p:nvSpPr>
        <p:spPr>
          <a:xfrm flipV="1">
            <a:off x="7450148" y="3931313"/>
            <a:ext cx="1875774" cy="36512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428915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4A147-D87D-D588-9D9B-84E3D9D44368}"/>
              </a:ext>
            </a:extLst>
          </p:cNvPr>
          <p:cNvSpPr>
            <a:spLocks noGrp="1"/>
          </p:cNvSpPr>
          <p:nvPr>
            <p:ph type="title"/>
          </p:nvPr>
        </p:nvSpPr>
        <p:spPr/>
        <p:txBody>
          <a:bodyPr/>
          <a:lstStyle/>
          <a:p>
            <a:pPr algn="ctr"/>
            <a:r>
              <a:rPr lang="es-ES" dirty="0"/>
              <a:t>Uso y funcionalidades</a:t>
            </a:r>
          </a:p>
        </p:txBody>
      </p:sp>
      <p:sp>
        <p:nvSpPr>
          <p:cNvPr id="4" name="Marcador de pie de página 3">
            <a:extLst>
              <a:ext uri="{FF2B5EF4-FFF2-40B4-BE49-F238E27FC236}">
                <a16:creationId xmlns:a16="http://schemas.microsoft.com/office/drawing/2014/main" id="{10300759-94EC-BFEF-D0A8-6D5ED2942954}"/>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C5E6F949-5890-6C39-0C9D-81486490E6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439340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F224-D344-61C8-6FEB-B1468C421D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A2D50D-D645-E711-443A-28BA7B0693B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publicar receta</a:t>
            </a:r>
          </a:p>
        </p:txBody>
      </p:sp>
      <p:sp>
        <p:nvSpPr>
          <p:cNvPr id="3" name="Marcador de contenido 2">
            <a:extLst>
              <a:ext uri="{FF2B5EF4-FFF2-40B4-BE49-F238E27FC236}">
                <a16:creationId xmlns:a16="http://schemas.microsoft.com/office/drawing/2014/main" id="{0928F7EB-0265-70A6-6215-554B47C94ED0}"/>
              </a:ext>
            </a:extLst>
          </p:cNvPr>
          <p:cNvSpPr>
            <a:spLocks noGrp="1"/>
          </p:cNvSpPr>
          <p:nvPr>
            <p:ph idx="1"/>
          </p:nvPr>
        </p:nvSpPr>
        <p:spPr>
          <a:xfrm>
            <a:off x="1141411" y="2109710"/>
            <a:ext cx="5601392" cy="2757747"/>
          </a:xfrm>
        </p:spPr>
        <p:txBody>
          <a:bodyPr>
            <a:normAutofit/>
          </a:bodyPr>
          <a:lstStyle/>
          <a:p>
            <a:pPr marL="0" indent="0">
              <a:buNone/>
            </a:pPr>
            <a:r>
              <a:rPr lang="es-ES" sz="1500" dirty="0"/>
              <a:t>Para publicar una receta, solo se ha de marcar la opción hacer pública en el formulario de creación o de modificación de receta (véase capturas laterales).</a:t>
            </a:r>
          </a:p>
          <a:p>
            <a:pPr marL="0" indent="0">
              <a:buNone/>
            </a:pPr>
            <a:r>
              <a:rPr lang="es-ES" sz="1500" dirty="0"/>
              <a:t>Al crear receta o modificar receta con este campo marcado, nuestra receta automáticamente aparecerá en la zona de recetas compartidas visibles para toda la comunidad de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325D5829-366F-7B96-9544-1E8FB28B9979}"/>
              </a:ext>
            </a:extLst>
          </p:cNvPr>
          <p:cNvSpPr>
            <a:spLocks noGrp="1"/>
          </p:cNvSpPr>
          <p:nvPr>
            <p:ph type="ftr" sz="quarter" idx="11"/>
          </p:nvPr>
        </p:nvSpPr>
        <p:spPr/>
        <p:txBody>
          <a:bodyPr/>
          <a:lstStyle/>
          <a:p>
            <a:r>
              <a:rPr lang="pt-BR" dirty="0"/>
              <a:t>Sara Eugenia Martínez Madruga 2ºDAW</a:t>
            </a:r>
            <a:endParaRPr lang="en-US" dirty="0"/>
          </a:p>
        </p:txBody>
      </p:sp>
      <p:pic>
        <p:nvPicPr>
          <p:cNvPr id="7" name="Imagen 6" descr="formulario de creación de receta">
            <a:extLst>
              <a:ext uri="{FF2B5EF4-FFF2-40B4-BE49-F238E27FC236}">
                <a16:creationId xmlns:a16="http://schemas.microsoft.com/office/drawing/2014/main" id="{0CD9E855-7B4F-352F-111F-D60068E9F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405" t="9556" r="34336" b="17327"/>
          <a:stretch>
            <a:fillRect/>
          </a:stretch>
        </p:blipFill>
        <p:spPr bwMode="auto">
          <a:xfrm>
            <a:off x="6888741" y="2222448"/>
            <a:ext cx="2164715" cy="2760345"/>
          </a:xfrm>
          <a:prstGeom prst="rect">
            <a:avLst/>
          </a:prstGeom>
          <a:ln>
            <a:noFill/>
          </a:ln>
          <a:extLst>
            <a:ext uri="{53640926-AAD7-44D8-BBD7-CCE9431645EC}">
              <a14:shadowObscured xmlns:a14="http://schemas.microsoft.com/office/drawing/2010/main"/>
            </a:ext>
          </a:extLst>
        </p:spPr>
      </p:pic>
      <p:pic>
        <p:nvPicPr>
          <p:cNvPr id="8" name="Imagen 7" descr="formulario de modificación de receta">
            <a:extLst>
              <a:ext uri="{FF2B5EF4-FFF2-40B4-BE49-F238E27FC236}">
                <a16:creationId xmlns:a16="http://schemas.microsoft.com/office/drawing/2014/main" id="{24DFB08C-D4E2-589B-40EE-9111AF4346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930" t="11467" r="36802" b="15224"/>
          <a:stretch>
            <a:fillRect/>
          </a:stretch>
        </p:blipFill>
        <p:spPr bwMode="auto">
          <a:xfrm>
            <a:off x="9317978" y="2231338"/>
            <a:ext cx="1936115" cy="27514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8CFB8C2B-8B8C-A619-D9A0-1FB26DCD12F4}"/>
              </a:ext>
            </a:extLst>
          </p:cNvPr>
          <p:cNvSpPr/>
          <p:nvPr/>
        </p:nvSpPr>
        <p:spPr>
          <a:xfrm>
            <a:off x="6888741" y="4534805"/>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Rectángulo 9">
            <a:extLst>
              <a:ext uri="{FF2B5EF4-FFF2-40B4-BE49-F238E27FC236}">
                <a16:creationId xmlns:a16="http://schemas.microsoft.com/office/drawing/2014/main" id="{F72A61D1-13B4-D18A-717F-0D96857C319E}"/>
              </a:ext>
            </a:extLst>
          </p:cNvPr>
          <p:cNvSpPr/>
          <p:nvPr/>
        </p:nvSpPr>
        <p:spPr>
          <a:xfrm>
            <a:off x="9293168" y="4549273"/>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3323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EBE6-87D3-F027-6346-22B6702B77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9E5723-0025-0863-4CE0-065A4C6C3511}"/>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guardar receta pública</a:t>
            </a:r>
          </a:p>
        </p:txBody>
      </p:sp>
      <p:sp>
        <p:nvSpPr>
          <p:cNvPr id="3" name="Marcador de contenido 2">
            <a:extLst>
              <a:ext uri="{FF2B5EF4-FFF2-40B4-BE49-F238E27FC236}">
                <a16:creationId xmlns:a16="http://schemas.microsoft.com/office/drawing/2014/main" id="{A6B1C7F2-D0B4-E3B8-5E7D-04CBCD0F5AED}"/>
              </a:ext>
            </a:extLst>
          </p:cNvPr>
          <p:cNvSpPr>
            <a:spLocks noGrp="1"/>
          </p:cNvSpPr>
          <p:nvPr>
            <p:ph idx="1"/>
          </p:nvPr>
        </p:nvSpPr>
        <p:spPr>
          <a:xfrm>
            <a:off x="1141411" y="2109710"/>
            <a:ext cx="5265836" cy="3504012"/>
          </a:xfrm>
        </p:spPr>
        <p:txBody>
          <a:bodyPr>
            <a:normAutofit/>
          </a:bodyPr>
          <a:lstStyle/>
          <a:p>
            <a:pPr marL="0" indent="0">
              <a:buNone/>
            </a:pPr>
            <a:r>
              <a:rPr lang="es-ES" sz="1500" dirty="0"/>
              <a:t>En la sección de recetas compartidas, página principal del interior de la aplicación, nos encontramos le mismo formato de tarjetas con las recetas que los usuarios de la plataforma han decidido compartir haciéndolas públicas, pero en ellas ahora podemos observar el autor de la receta (usuario que la ha creado) y tenemos la opción de “Guardar Receta” (véase captura lateral 1).</a:t>
            </a:r>
          </a:p>
          <a:p>
            <a:pPr marL="0" indent="0">
              <a:buNone/>
            </a:pPr>
            <a:endParaRPr lang="es-ES" sz="1500" dirty="0"/>
          </a:p>
          <a:p>
            <a:pPr marL="0" indent="0">
              <a:buNone/>
            </a:pPr>
            <a:r>
              <a:rPr lang="es-ES" sz="1500" dirty="0"/>
              <a:t>Al hacer clic sobre esta opción la receta será guardada para consultas posteriores y nos aparecerá un mensaje de éxito (véase captura lateral 2).</a:t>
            </a:r>
          </a:p>
        </p:txBody>
      </p:sp>
      <p:sp>
        <p:nvSpPr>
          <p:cNvPr id="4" name="Marcador de pie de página 3">
            <a:extLst>
              <a:ext uri="{FF2B5EF4-FFF2-40B4-BE49-F238E27FC236}">
                <a16:creationId xmlns:a16="http://schemas.microsoft.com/office/drawing/2014/main" id="{1E45EDDB-2255-7357-EC1A-646021C0649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24C56E7C-AF9F-3B36-D915-9632D1D2ED04}"/>
              </a:ext>
            </a:extLst>
          </p:cNvPr>
          <p:cNvPicPr>
            <a:picLocks noChangeAspect="1"/>
          </p:cNvPicPr>
          <p:nvPr/>
        </p:nvPicPr>
        <p:blipFill rotWithShape="1">
          <a:blip r:embed="rId2"/>
          <a:srcRect l="17735" t="5398" r="15463" b="5450"/>
          <a:stretch>
            <a:fillRect/>
          </a:stretch>
        </p:blipFill>
        <p:spPr bwMode="auto">
          <a:xfrm>
            <a:off x="7731889" y="1641995"/>
            <a:ext cx="3666691" cy="2752725"/>
          </a:xfrm>
          <a:prstGeom prst="rect">
            <a:avLst/>
          </a:prstGeom>
          <a:ln>
            <a:noFill/>
          </a:ln>
          <a:extLst>
            <a:ext uri="{53640926-AAD7-44D8-BBD7-CCE9431645EC}">
              <a14:shadowObscured xmlns:a14="http://schemas.microsoft.com/office/drawing/2010/main"/>
            </a:ext>
          </a:extLst>
        </p:spPr>
      </p:pic>
      <p:pic>
        <p:nvPicPr>
          <p:cNvPr id="6" name="Imagen 5" descr="Interfaz de usuario gráfica, Aplicación&#10;&#10;El contenido generado por IA puede ser incorrecto.">
            <a:extLst>
              <a:ext uri="{FF2B5EF4-FFF2-40B4-BE49-F238E27FC236}">
                <a16:creationId xmlns:a16="http://schemas.microsoft.com/office/drawing/2014/main" id="{F415A671-F56A-CA2E-BEB0-4962EE4E2ECB}"/>
              </a:ext>
            </a:extLst>
          </p:cNvPr>
          <p:cNvPicPr>
            <a:picLocks noChangeAspect="1"/>
          </p:cNvPicPr>
          <p:nvPr/>
        </p:nvPicPr>
        <p:blipFill rotWithShape="1">
          <a:blip r:embed="rId3"/>
          <a:srcRect l="36166" t="35198" r="36975" b="20889"/>
          <a:stretch>
            <a:fillRect/>
          </a:stretch>
        </p:blipFill>
        <p:spPr bwMode="auto">
          <a:xfrm>
            <a:off x="7731889" y="4613294"/>
            <a:ext cx="1913271" cy="1759420"/>
          </a:xfrm>
          <a:prstGeom prst="rect">
            <a:avLst/>
          </a:prstGeom>
          <a:ln>
            <a:noFill/>
          </a:ln>
          <a:extLst>
            <a:ext uri="{53640926-AAD7-44D8-BBD7-CCE9431645EC}">
              <a14:shadowObscured xmlns:a14="http://schemas.microsoft.com/office/drawing/2010/main"/>
            </a:ext>
          </a:extLst>
        </p:spPr>
      </p:pic>
      <p:sp>
        <p:nvSpPr>
          <p:cNvPr id="11" name="CuadroTexto 10">
            <a:extLst>
              <a:ext uri="{FF2B5EF4-FFF2-40B4-BE49-F238E27FC236}">
                <a16:creationId xmlns:a16="http://schemas.microsoft.com/office/drawing/2014/main" id="{367AC9F0-E93A-A482-4276-D6F972603F85}"/>
              </a:ext>
            </a:extLst>
          </p:cNvPr>
          <p:cNvSpPr txBox="1"/>
          <p:nvPr/>
        </p:nvSpPr>
        <p:spPr>
          <a:xfrm>
            <a:off x="7642742" y="1364996"/>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CF09E5-7560-8541-2FC6-460A19630CFF}"/>
              </a:ext>
            </a:extLst>
          </p:cNvPr>
          <p:cNvSpPr txBox="1"/>
          <p:nvPr/>
        </p:nvSpPr>
        <p:spPr>
          <a:xfrm>
            <a:off x="9755539" y="6146515"/>
            <a:ext cx="5822473" cy="276999"/>
          </a:xfrm>
          <a:prstGeom prst="rect">
            <a:avLst/>
          </a:prstGeom>
          <a:noFill/>
        </p:spPr>
        <p:txBody>
          <a:bodyPr wrap="square" rtlCol="0">
            <a:spAutoFit/>
          </a:bodyPr>
          <a:lstStyle/>
          <a:p>
            <a:r>
              <a:rPr lang="es-ES" sz="1200" dirty="0"/>
              <a:t>Captura 2</a:t>
            </a:r>
          </a:p>
        </p:txBody>
      </p:sp>
      <p:cxnSp>
        <p:nvCxnSpPr>
          <p:cNvPr id="14" name="Conector recto de flecha 13">
            <a:extLst>
              <a:ext uri="{FF2B5EF4-FFF2-40B4-BE49-F238E27FC236}">
                <a16:creationId xmlns:a16="http://schemas.microsoft.com/office/drawing/2014/main" id="{CF8FC9DC-35A1-4CEB-779A-A64F0BF303E9}"/>
              </a:ext>
            </a:extLst>
          </p:cNvPr>
          <p:cNvCxnSpPr/>
          <p:nvPr/>
        </p:nvCxnSpPr>
        <p:spPr>
          <a:xfrm>
            <a:off x="7380720" y="5883275"/>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24B06F8-D695-CB94-0E82-7A280B7D2C84}"/>
              </a:ext>
            </a:extLst>
          </p:cNvPr>
          <p:cNvCxnSpPr/>
          <p:nvPr/>
        </p:nvCxnSpPr>
        <p:spPr>
          <a:xfrm>
            <a:off x="8386004" y="3730096"/>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0E2B7-B1DA-1117-5457-F597DF012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F71E77-965C-8EF3-93C9-4A75C850FE9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receta pública guardada</a:t>
            </a:r>
          </a:p>
        </p:txBody>
      </p:sp>
      <p:sp>
        <p:nvSpPr>
          <p:cNvPr id="3" name="Marcador de contenido 2">
            <a:extLst>
              <a:ext uri="{FF2B5EF4-FFF2-40B4-BE49-F238E27FC236}">
                <a16:creationId xmlns:a16="http://schemas.microsoft.com/office/drawing/2014/main" id="{55E37970-2711-9BC6-A88A-B202766DE547}"/>
              </a:ext>
            </a:extLst>
          </p:cNvPr>
          <p:cNvSpPr>
            <a:spLocks noGrp="1"/>
          </p:cNvSpPr>
          <p:nvPr>
            <p:ph idx="1"/>
          </p:nvPr>
        </p:nvSpPr>
        <p:spPr>
          <a:xfrm>
            <a:off x="1141411" y="2109710"/>
            <a:ext cx="5265836" cy="3504012"/>
          </a:xfrm>
        </p:spPr>
        <p:txBody>
          <a:bodyPr>
            <a:normAutofit/>
          </a:bodyPr>
          <a:lstStyle/>
          <a:p>
            <a:pPr marL="0" indent="0">
              <a:buNone/>
            </a:pPr>
            <a:r>
              <a:rPr lang="es-ES" sz="1500" dirty="0"/>
              <a:t>Para ver las recetas públicas que hemos guardado previamente, solo tenemos que hacer clic en la opción “Ver Recetas Guardadas” del menú desplegable “Recetas” ubicado en la barra de navegación (véase captura lateral 1).</a:t>
            </a:r>
          </a:p>
          <a:p>
            <a:pPr marL="0" indent="0">
              <a:buNone/>
            </a:pPr>
            <a:r>
              <a:rPr lang="es-ES" sz="1500" dirty="0"/>
              <a:t>Esto nos redirigirá automáticamente a la página de recetas guardadas, donde se nos muestran en el mismo formato que en opciones anteriores las distintas tarjetas con las recetas que hemos guardado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25F5D1A1-B88E-4EA7-25F4-ADCDFC0DDDEF}"/>
              </a:ext>
            </a:extLst>
          </p:cNvPr>
          <p:cNvSpPr>
            <a:spLocks noGrp="1"/>
          </p:cNvSpPr>
          <p:nvPr>
            <p:ph type="ftr" sz="quarter" idx="11"/>
          </p:nvPr>
        </p:nvSpPr>
        <p:spPr/>
        <p:txBody>
          <a:bodyPr/>
          <a:lstStyle/>
          <a:p>
            <a:r>
              <a:rPr lang="pt-BR" dirty="0"/>
              <a:t>Sara Eugenia Martínez Madruga 2ºDAW</a:t>
            </a:r>
            <a:endParaRPr lang="en-US" dirty="0"/>
          </a:p>
        </p:txBody>
      </p:sp>
      <p:sp>
        <p:nvSpPr>
          <p:cNvPr id="11" name="CuadroTexto 10">
            <a:extLst>
              <a:ext uri="{FF2B5EF4-FFF2-40B4-BE49-F238E27FC236}">
                <a16:creationId xmlns:a16="http://schemas.microsoft.com/office/drawing/2014/main" id="{AA5C265C-6C8D-B88C-1FAD-F878EA9EAD03}"/>
              </a:ext>
            </a:extLst>
          </p:cNvPr>
          <p:cNvSpPr txBox="1"/>
          <p:nvPr/>
        </p:nvSpPr>
        <p:spPr>
          <a:xfrm>
            <a:off x="6844302" y="1820327"/>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A3C756-75C1-3873-4A1E-2B20B4D71718}"/>
              </a:ext>
            </a:extLst>
          </p:cNvPr>
          <p:cNvSpPr txBox="1"/>
          <p:nvPr/>
        </p:nvSpPr>
        <p:spPr>
          <a:xfrm>
            <a:off x="6844302" y="3706324"/>
            <a:ext cx="5822473" cy="276999"/>
          </a:xfrm>
          <a:prstGeom prst="rect">
            <a:avLst/>
          </a:prstGeom>
          <a:noFill/>
        </p:spPr>
        <p:txBody>
          <a:bodyPr wrap="square" rtlCol="0">
            <a:spAutoFit/>
          </a:bodyPr>
          <a:lstStyle/>
          <a:p>
            <a:r>
              <a:rPr lang="es-ES" sz="1200" dirty="0"/>
              <a:t>Captura 2</a:t>
            </a:r>
          </a:p>
        </p:txBody>
      </p:sp>
      <p:pic>
        <p:nvPicPr>
          <p:cNvPr id="7" name="Imagen 6" descr="Interfaz gráfica del desplegable &quot;Recetas&quot; de la barra de navegación.">
            <a:extLst>
              <a:ext uri="{FF2B5EF4-FFF2-40B4-BE49-F238E27FC236}">
                <a16:creationId xmlns:a16="http://schemas.microsoft.com/office/drawing/2014/main" id="{D5AA7233-2C15-9A48-BBC9-DC6C054CC19F}"/>
              </a:ext>
            </a:extLst>
          </p:cNvPr>
          <p:cNvPicPr>
            <a:picLocks noChangeAspect="1"/>
          </p:cNvPicPr>
          <p:nvPr/>
        </p:nvPicPr>
        <p:blipFill rotWithShape="1">
          <a:blip r:embed="rId2"/>
          <a:srcRect l="11773" t="4935" r="9736" b="45124"/>
          <a:stretch>
            <a:fillRect/>
          </a:stretch>
        </p:blipFill>
        <p:spPr bwMode="auto">
          <a:xfrm>
            <a:off x="6929120" y="2120417"/>
            <a:ext cx="4307840" cy="154178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42BE8E39-14D8-ED8C-5E3E-1E7FDB90211D}"/>
              </a:ext>
            </a:extLst>
          </p:cNvPr>
          <p:cNvSpPr/>
          <p:nvPr/>
        </p:nvSpPr>
        <p:spPr>
          <a:xfrm>
            <a:off x="7991825" y="3156582"/>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tarjeta de receta guardada con la opción de eliminar">
            <a:extLst>
              <a:ext uri="{FF2B5EF4-FFF2-40B4-BE49-F238E27FC236}">
                <a16:creationId xmlns:a16="http://schemas.microsoft.com/office/drawing/2014/main" id="{2B32571C-C49D-3641-0B2A-53E95D4277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81" t="29616" r="25151" b="14111"/>
          <a:stretch>
            <a:fillRect/>
          </a:stretch>
        </p:blipFill>
        <p:spPr bwMode="auto">
          <a:xfrm>
            <a:off x="6945663" y="3993359"/>
            <a:ext cx="2809875" cy="1755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6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99EBB-272B-8632-B6FF-A12FE5A721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4F78B9-94A7-55E7-6A93-62E6F67FCBC3}"/>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eliminar receta pública guardada</a:t>
            </a:r>
          </a:p>
        </p:txBody>
      </p:sp>
      <p:sp>
        <p:nvSpPr>
          <p:cNvPr id="3" name="Marcador de contenido 2">
            <a:extLst>
              <a:ext uri="{FF2B5EF4-FFF2-40B4-BE49-F238E27FC236}">
                <a16:creationId xmlns:a16="http://schemas.microsoft.com/office/drawing/2014/main" id="{3B64F6B7-7163-3305-2C70-900D4472F486}"/>
              </a:ext>
            </a:extLst>
          </p:cNvPr>
          <p:cNvSpPr>
            <a:spLocks noGrp="1"/>
          </p:cNvSpPr>
          <p:nvPr>
            <p:ph idx="1"/>
          </p:nvPr>
        </p:nvSpPr>
        <p:spPr>
          <a:xfrm>
            <a:off x="1141411" y="2109710"/>
            <a:ext cx="5265836" cy="3504012"/>
          </a:xfrm>
        </p:spPr>
        <p:txBody>
          <a:bodyPr>
            <a:normAutofit/>
          </a:bodyPr>
          <a:lstStyle/>
          <a:p>
            <a:pPr marL="0" indent="0">
              <a:buNone/>
            </a:pPr>
            <a:r>
              <a:rPr lang="es-ES" sz="1500" dirty="0"/>
              <a:t>Si queremos eliminar una receta guardada de nuestro listado, solo hemos de hacer clic en la opción eliminar de la tarjeta de la receta que ya no nos interesa (véase captura superior). Una vez eliminada la receta, desaparecerá automáticamente del listado de recetas guardadas.</a:t>
            </a:r>
          </a:p>
        </p:txBody>
      </p:sp>
      <p:sp>
        <p:nvSpPr>
          <p:cNvPr id="4" name="Marcador de pie de página 3">
            <a:extLst>
              <a:ext uri="{FF2B5EF4-FFF2-40B4-BE49-F238E27FC236}">
                <a16:creationId xmlns:a16="http://schemas.microsoft.com/office/drawing/2014/main" id="{406F078E-A54B-4789-92B8-B3454C221F5B}"/>
              </a:ext>
            </a:extLst>
          </p:cNvPr>
          <p:cNvSpPr>
            <a:spLocks noGrp="1"/>
          </p:cNvSpPr>
          <p:nvPr>
            <p:ph type="ftr" sz="quarter" idx="11"/>
          </p:nvPr>
        </p:nvSpPr>
        <p:spPr/>
        <p:txBody>
          <a:bodyPr/>
          <a:lstStyle/>
          <a:p>
            <a:r>
              <a:rPr lang="pt-BR" dirty="0"/>
              <a:t>Sara Eugenia Martínez Madruga 2ºDAW</a:t>
            </a:r>
            <a:endParaRPr lang="en-US" dirty="0"/>
          </a:p>
        </p:txBody>
      </p:sp>
      <p:pic>
        <p:nvPicPr>
          <p:cNvPr id="9" name="Imagen 8" descr="captura de tarjeta de receta guardada con la opción de eliminar">
            <a:extLst>
              <a:ext uri="{FF2B5EF4-FFF2-40B4-BE49-F238E27FC236}">
                <a16:creationId xmlns:a16="http://schemas.microsoft.com/office/drawing/2014/main" id="{1891064C-1103-B6E7-DC0A-710531DF5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81" t="29616" r="25151" b="14111"/>
          <a:stretch>
            <a:fillRect/>
          </a:stretch>
        </p:blipFill>
        <p:spPr bwMode="auto">
          <a:xfrm>
            <a:off x="6884703" y="2179317"/>
            <a:ext cx="3783297" cy="2363171"/>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90CC236B-98CA-0318-2A69-53D1175FCDB5}"/>
              </a:ext>
            </a:extLst>
          </p:cNvPr>
          <p:cNvCxnSpPr/>
          <p:nvPr/>
        </p:nvCxnSpPr>
        <p:spPr>
          <a:xfrm>
            <a:off x="7609840" y="3992880"/>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10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CF10C-E1A9-51A6-BDCA-D6C675070A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571E0D-EDE0-10EA-0326-67D4D671F619}"/>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a:t>
            </a:r>
          </a:p>
        </p:txBody>
      </p:sp>
      <p:sp>
        <p:nvSpPr>
          <p:cNvPr id="3" name="Marcador de contenido 2">
            <a:extLst>
              <a:ext uri="{FF2B5EF4-FFF2-40B4-BE49-F238E27FC236}">
                <a16:creationId xmlns:a16="http://schemas.microsoft.com/office/drawing/2014/main" id="{B3240E41-E9C1-69D6-CF22-2C70CBCD605A}"/>
              </a:ext>
            </a:extLst>
          </p:cNvPr>
          <p:cNvSpPr>
            <a:spLocks noGrp="1"/>
          </p:cNvSpPr>
          <p:nvPr>
            <p:ph idx="1"/>
          </p:nvPr>
        </p:nvSpPr>
        <p:spPr>
          <a:xfrm>
            <a:off x="916877" y="1750062"/>
            <a:ext cx="5489575" cy="4001809"/>
          </a:xfrm>
        </p:spPr>
        <p:txBody>
          <a:bodyPr>
            <a:normAutofit lnSpcReduction="10000"/>
          </a:bodyPr>
          <a:lstStyle/>
          <a:p>
            <a:pPr marL="0" indent="0">
              <a:buNone/>
            </a:pPr>
            <a:r>
              <a:rPr lang="es-ES" sz="1500" dirty="0"/>
              <a:t>Para ver las notificaciones, el usuario tiene dos opciones:</a:t>
            </a:r>
          </a:p>
          <a:p>
            <a:pPr marL="0" indent="0">
              <a:buNone/>
            </a:pPr>
            <a:r>
              <a:rPr lang="es-ES" sz="1500" dirty="0"/>
              <a:t>Ver notificaciones recibidas: Esta opción la tenemos haciendo clic en el enlace “Mis notificaciones” del desplegable “notificaciones” situado en la barra de navegación (véase </a:t>
            </a:r>
            <a:r>
              <a:rPr lang="es-ES" sz="1500" dirty="0" err="1"/>
              <a:t>captural</a:t>
            </a:r>
            <a:r>
              <a:rPr lang="es-ES" sz="1500" dirty="0"/>
              <a:t> lateral 1)</a:t>
            </a:r>
          </a:p>
          <a:p>
            <a:pPr marL="0" indent="0">
              <a:buNone/>
            </a:pPr>
            <a:r>
              <a:rPr lang="es-ES" sz="1500" dirty="0"/>
              <a:t>Esto nos redirigirá automáticamente a la página donde nos aparece una barra de búsqueda para poder buscar notificaciones por carácter y el listado con todas las notificaciones recibidas. Nótese que se muestran de forma similar a las recetas, como tarjetas individuales, donde podemos apreciar el mensaje resaltado, el nombre del remitente, la fecha y si está leída o no. </a:t>
            </a:r>
          </a:p>
          <a:p>
            <a:pPr marL="0" indent="0">
              <a:buNone/>
            </a:pPr>
            <a:r>
              <a:rPr lang="es-ES" sz="1500" dirty="0"/>
              <a:t>Aparte, en las notificaciones no leídas se añade un botón con la opción “Marcar como leída” que nos permite cambiar el estado de la notificación (véase ejemplo de notificación leída y no leída en captura lateral 2).</a:t>
            </a:r>
          </a:p>
        </p:txBody>
      </p:sp>
      <p:sp>
        <p:nvSpPr>
          <p:cNvPr id="4" name="Marcador de pie de página 3">
            <a:extLst>
              <a:ext uri="{FF2B5EF4-FFF2-40B4-BE49-F238E27FC236}">
                <a16:creationId xmlns:a16="http://schemas.microsoft.com/office/drawing/2014/main" id="{D1A17861-B76D-BC35-0788-D5FDD9FF7600}"/>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10;&#10;El contenido generado por IA puede ser incorrecto.">
            <a:extLst>
              <a:ext uri="{FF2B5EF4-FFF2-40B4-BE49-F238E27FC236}">
                <a16:creationId xmlns:a16="http://schemas.microsoft.com/office/drawing/2014/main" id="{9AAA1B83-3BC5-1FC2-47BB-A27C396BFF2D}"/>
              </a:ext>
            </a:extLst>
          </p:cNvPr>
          <p:cNvPicPr>
            <a:picLocks noChangeAspect="1"/>
          </p:cNvPicPr>
          <p:nvPr/>
        </p:nvPicPr>
        <p:blipFill rotWithShape="1">
          <a:blip r:embed="rId2"/>
          <a:srcRect t="4628" b="37294"/>
          <a:stretch>
            <a:fillRect/>
          </a:stretch>
        </p:blipFill>
        <p:spPr bwMode="auto">
          <a:xfrm>
            <a:off x="6405817" y="1851587"/>
            <a:ext cx="5489575" cy="179323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972A5C2-83E3-23A3-5DC8-CD30E68685DE}"/>
              </a:ext>
            </a:extLst>
          </p:cNvPr>
          <p:cNvSpPr/>
          <p:nvPr/>
        </p:nvSpPr>
        <p:spPr>
          <a:xfrm>
            <a:off x="9150604" y="2748204"/>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CuadroTexto 7">
            <a:extLst>
              <a:ext uri="{FF2B5EF4-FFF2-40B4-BE49-F238E27FC236}">
                <a16:creationId xmlns:a16="http://schemas.microsoft.com/office/drawing/2014/main" id="{D20F83B9-45AB-18A2-6551-D31B8A8071FC}"/>
              </a:ext>
            </a:extLst>
          </p:cNvPr>
          <p:cNvSpPr txBox="1"/>
          <p:nvPr/>
        </p:nvSpPr>
        <p:spPr>
          <a:xfrm>
            <a:off x="6369527" y="1574588"/>
            <a:ext cx="5822473" cy="276999"/>
          </a:xfrm>
          <a:prstGeom prst="rect">
            <a:avLst/>
          </a:prstGeom>
          <a:noFill/>
        </p:spPr>
        <p:txBody>
          <a:bodyPr wrap="square" rtlCol="0">
            <a:spAutoFit/>
          </a:bodyPr>
          <a:lstStyle/>
          <a:p>
            <a:r>
              <a:rPr lang="es-ES" sz="1200" dirty="0"/>
              <a:t>Captura 1</a:t>
            </a:r>
          </a:p>
        </p:txBody>
      </p:sp>
      <p:pic>
        <p:nvPicPr>
          <p:cNvPr id="10" name="Imagen 9" descr="Interfaz de usuario gráfica, Sitio web&#10;&#10;El contenido generado por IA puede ser incorrecto.">
            <a:extLst>
              <a:ext uri="{FF2B5EF4-FFF2-40B4-BE49-F238E27FC236}">
                <a16:creationId xmlns:a16="http://schemas.microsoft.com/office/drawing/2014/main" id="{6A0EFF9A-CB88-618C-E878-7CB12096768F}"/>
              </a:ext>
            </a:extLst>
          </p:cNvPr>
          <p:cNvPicPr>
            <a:picLocks noChangeAspect="1"/>
          </p:cNvPicPr>
          <p:nvPr/>
        </p:nvPicPr>
        <p:blipFill rotWithShape="1">
          <a:blip r:embed="rId3"/>
          <a:srcRect t="5081" b="18411"/>
          <a:stretch>
            <a:fillRect/>
          </a:stretch>
        </p:blipFill>
        <p:spPr bwMode="auto">
          <a:xfrm>
            <a:off x="6406452" y="3941763"/>
            <a:ext cx="5488305" cy="2361502"/>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EF19CD1C-5E70-DC71-4306-D8AD33281940}"/>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D389DA2F-8503-6921-EF22-96B293E7A44F}"/>
              </a:ext>
            </a:extLst>
          </p:cNvPr>
          <p:cNvCxnSpPr/>
          <p:nvPr/>
        </p:nvCxnSpPr>
        <p:spPr>
          <a:xfrm>
            <a:off x="7929634" y="5751871"/>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91BEBBE-B7A6-D5BE-0BC3-40A7E3AB98D1}"/>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24618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609A5-24E4-000A-017F-680DC89550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502A7A-DBF3-7022-324C-3B8149469E7F}"/>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 no </a:t>
            </a:r>
            <a:r>
              <a:rPr lang="es-ES" dirty="0" err="1"/>
              <a:t>leidas</a:t>
            </a:r>
            <a:endParaRPr lang="es-ES" dirty="0"/>
          </a:p>
        </p:txBody>
      </p:sp>
      <p:sp>
        <p:nvSpPr>
          <p:cNvPr id="3" name="Marcador de contenido 2">
            <a:extLst>
              <a:ext uri="{FF2B5EF4-FFF2-40B4-BE49-F238E27FC236}">
                <a16:creationId xmlns:a16="http://schemas.microsoft.com/office/drawing/2014/main" id="{68002EB7-C27B-160F-9EB5-C2172C4546ED}"/>
              </a:ext>
            </a:extLst>
          </p:cNvPr>
          <p:cNvSpPr>
            <a:spLocks noGrp="1"/>
          </p:cNvSpPr>
          <p:nvPr>
            <p:ph idx="1"/>
          </p:nvPr>
        </p:nvSpPr>
        <p:spPr>
          <a:xfrm>
            <a:off x="916877" y="1750062"/>
            <a:ext cx="10636026" cy="4001809"/>
          </a:xfrm>
        </p:spPr>
        <p:txBody>
          <a:bodyPr>
            <a:normAutofit/>
          </a:bodyPr>
          <a:lstStyle/>
          <a:p>
            <a:pPr marL="0" indent="0">
              <a:buNone/>
            </a:pPr>
            <a:r>
              <a:rPr lang="es-ES" sz="1500" dirty="0"/>
              <a:t>La aplicación </a:t>
            </a:r>
            <a:r>
              <a:rPr lang="es-ES" sz="1500" dirty="0" err="1"/>
              <a:t>Recipedium</a:t>
            </a:r>
            <a:r>
              <a:rPr lang="es-ES" sz="1500" dirty="0"/>
              <a:t> tiene una funcionalidad que nos alerta de la existencia de notificaciones no leídas desde el icono con forma de sobre situado en margen derecho de barra de navegación. Normalmente está contorneado y con el fondo transparente           pero si existen notificaciones nuevas que no han sido leídas, el icono del sobre se muestra rojo         y al hacer clic sobre este, se accede automáticamente al listado de notificaciones no leídas, el cual se muestra con el mismo estilo de tarjeta que la opción “Ver notificaciones” (véase captura inferior). Del mismo modo que el apartado anterior podemos marcar las notificaciones como leídas desde esta página.</a:t>
            </a:r>
          </a:p>
        </p:txBody>
      </p:sp>
      <p:sp>
        <p:nvSpPr>
          <p:cNvPr id="4" name="Marcador de pie de página 3">
            <a:extLst>
              <a:ext uri="{FF2B5EF4-FFF2-40B4-BE49-F238E27FC236}">
                <a16:creationId xmlns:a16="http://schemas.microsoft.com/office/drawing/2014/main" id="{78968A36-1F16-6C5A-DA11-F2D64E9A7D5E}"/>
              </a:ext>
            </a:extLst>
          </p:cNvPr>
          <p:cNvSpPr>
            <a:spLocks noGrp="1"/>
          </p:cNvSpPr>
          <p:nvPr>
            <p:ph type="ftr" sz="quarter" idx="11"/>
          </p:nvPr>
        </p:nvSpPr>
        <p:spPr/>
        <p:txBody>
          <a:bodyPr/>
          <a:lstStyle/>
          <a:p>
            <a:r>
              <a:rPr lang="pt-BR" dirty="0"/>
              <a:t>Sara Eugenia Martínez Madruga 2ºDAW</a:t>
            </a:r>
            <a:endParaRPr lang="en-US" dirty="0"/>
          </a:p>
        </p:txBody>
      </p:sp>
      <p:cxnSp>
        <p:nvCxnSpPr>
          <p:cNvPr id="6" name="Conector recto de flecha 5">
            <a:extLst>
              <a:ext uri="{FF2B5EF4-FFF2-40B4-BE49-F238E27FC236}">
                <a16:creationId xmlns:a16="http://schemas.microsoft.com/office/drawing/2014/main" id="{181A9020-69A2-74C7-CB9F-3498587E5C2C}"/>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339B844-4CF6-97DC-BB01-415F21AFDE73}"/>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pic>
        <p:nvPicPr>
          <p:cNvPr id="13" name="Imagen 12" descr="Dibujo de un perro&#10;&#10;El contenido generado por IA puede ser incorrecto.">
            <a:extLst>
              <a:ext uri="{FF2B5EF4-FFF2-40B4-BE49-F238E27FC236}">
                <a16:creationId xmlns:a16="http://schemas.microsoft.com/office/drawing/2014/main" id="{04E6DF37-8FDE-07C1-F861-8183A9A7B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7627" y="2115901"/>
            <a:ext cx="362831" cy="293666"/>
          </a:xfrm>
          <a:prstGeom prst="rect">
            <a:avLst/>
          </a:prstGeom>
        </p:spPr>
      </p:pic>
      <p:pic>
        <p:nvPicPr>
          <p:cNvPr id="15" name="Gráfico 1">
            <a:extLst>
              <a:ext uri="{FF2B5EF4-FFF2-40B4-BE49-F238E27FC236}">
                <a16:creationId xmlns:a16="http://schemas.microsoft.com/office/drawing/2014/main" id="{22073B1B-2E8C-28CA-5BF3-28F062A34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384" y="2289278"/>
            <a:ext cx="420616" cy="420616"/>
          </a:xfrm>
          <a:prstGeom prst="rect">
            <a:avLst/>
          </a:prstGeom>
        </p:spPr>
      </p:pic>
      <p:pic>
        <p:nvPicPr>
          <p:cNvPr id="16" name="Imagen 15" descr="Interfaz gráfica de la página leer notificaciones donde se aprecia una tarjeta de notificación tipo y el icono de notificaciones pendientes situado en la barra de navegación.">
            <a:extLst>
              <a:ext uri="{FF2B5EF4-FFF2-40B4-BE49-F238E27FC236}">
                <a16:creationId xmlns:a16="http://schemas.microsoft.com/office/drawing/2014/main" id="{2146E17E-D5A4-2872-865E-B16E96548641}"/>
              </a:ext>
            </a:extLst>
          </p:cNvPr>
          <p:cNvPicPr>
            <a:picLocks noChangeAspect="1"/>
          </p:cNvPicPr>
          <p:nvPr/>
        </p:nvPicPr>
        <p:blipFill rotWithShape="1">
          <a:blip r:embed="rId5"/>
          <a:srcRect t="6097" b="13198"/>
          <a:stretch>
            <a:fillRect/>
          </a:stretch>
        </p:blipFill>
        <p:spPr bwMode="auto">
          <a:xfrm>
            <a:off x="3083426" y="3391535"/>
            <a:ext cx="5488940" cy="2491740"/>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20B2E598-E5FB-0C21-AF13-55DF824727D6}"/>
              </a:ext>
            </a:extLst>
          </p:cNvPr>
          <p:cNvSpPr/>
          <p:nvPr/>
        </p:nvSpPr>
        <p:spPr>
          <a:xfrm>
            <a:off x="5041448" y="4822824"/>
            <a:ext cx="1572895"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8" name="Conector recto de flecha 17">
            <a:extLst>
              <a:ext uri="{FF2B5EF4-FFF2-40B4-BE49-F238E27FC236}">
                <a16:creationId xmlns:a16="http://schemas.microsoft.com/office/drawing/2014/main" id="{47C1D28F-DE21-C983-A2E3-26F13EBCDA9A}"/>
              </a:ext>
            </a:extLst>
          </p:cNvPr>
          <p:cNvCxnSpPr/>
          <p:nvPr/>
        </p:nvCxnSpPr>
        <p:spPr>
          <a:xfrm flipH="1">
            <a:off x="7230860" y="3611138"/>
            <a:ext cx="299720" cy="170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60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B926-D639-BAE9-EB92-AFE8F8FC4578}"/>
            </a:ext>
          </a:extLst>
        </p:cNvPr>
        <p:cNvGrpSpPr/>
        <p:nvPr/>
      </p:nvGrpSpPr>
      <p:grpSpPr>
        <a:xfrm>
          <a:off x="0" y="0"/>
          <a:ext cx="0" cy="0"/>
          <a:chOff x="0" y="0"/>
          <a:chExt cx="0" cy="0"/>
        </a:xfrm>
      </p:grpSpPr>
      <p:pic>
        <p:nvPicPr>
          <p:cNvPr id="20" name="Imagen 19">
            <a:extLst>
              <a:ext uri="{FF2B5EF4-FFF2-40B4-BE49-F238E27FC236}">
                <a16:creationId xmlns:a16="http://schemas.microsoft.com/office/drawing/2014/main" id="{1722217C-246E-EFC0-C2FD-56F4FA6F80A8}"/>
              </a:ext>
            </a:extLst>
          </p:cNvPr>
          <p:cNvPicPr>
            <a:picLocks noChangeAspect="1"/>
          </p:cNvPicPr>
          <p:nvPr/>
        </p:nvPicPr>
        <p:blipFill rotWithShape="1">
          <a:blip r:embed="rId2"/>
          <a:srcRect l="8734" t="5225" r="12418" b="23214"/>
          <a:stretch>
            <a:fillRect/>
          </a:stretch>
        </p:blipFill>
        <p:spPr bwMode="auto">
          <a:xfrm>
            <a:off x="7118430" y="3626058"/>
            <a:ext cx="3928981" cy="2005524"/>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C71ED550-6F43-04F7-4F1F-BD7E9291AE6A}"/>
              </a:ext>
            </a:extLst>
          </p:cNvPr>
          <p:cNvSpPr>
            <a:spLocks noGrp="1"/>
          </p:cNvSpPr>
          <p:nvPr>
            <p:ph type="title"/>
          </p:nvPr>
        </p:nvSpPr>
        <p:spPr>
          <a:xfrm>
            <a:off x="1141413" y="507071"/>
            <a:ext cx="9905998" cy="1478570"/>
          </a:xfrm>
        </p:spPr>
        <p:txBody>
          <a:bodyPr>
            <a:normAutofit/>
          </a:bodyPr>
          <a:lstStyle/>
          <a:p>
            <a:r>
              <a:rPr lang="es-ES" dirty="0"/>
              <a:t>Funcionalidad para clientes. </a:t>
            </a:r>
            <a:br>
              <a:rPr lang="es-ES" dirty="0"/>
            </a:br>
            <a:r>
              <a:rPr lang="es-ES" dirty="0"/>
              <a:t>Interacción social. crear notificación</a:t>
            </a:r>
          </a:p>
        </p:txBody>
      </p:sp>
      <p:sp>
        <p:nvSpPr>
          <p:cNvPr id="3" name="Marcador de contenido 2">
            <a:extLst>
              <a:ext uri="{FF2B5EF4-FFF2-40B4-BE49-F238E27FC236}">
                <a16:creationId xmlns:a16="http://schemas.microsoft.com/office/drawing/2014/main" id="{D263DD90-6C88-D8CF-AFBC-2896ACE6A233}"/>
              </a:ext>
            </a:extLst>
          </p:cNvPr>
          <p:cNvSpPr>
            <a:spLocks noGrp="1"/>
          </p:cNvSpPr>
          <p:nvPr>
            <p:ph idx="1"/>
          </p:nvPr>
        </p:nvSpPr>
        <p:spPr>
          <a:xfrm>
            <a:off x="916877" y="1750062"/>
            <a:ext cx="5697466" cy="4001809"/>
          </a:xfrm>
        </p:spPr>
        <p:txBody>
          <a:bodyPr>
            <a:normAutofit/>
          </a:bodyPr>
          <a:lstStyle/>
          <a:p>
            <a:pPr marL="0" indent="0">
              <a:buNone/>
            </a:pPr>
            <a:r>
              <a:rPr lang="es-ES" sz="1500" dirty="0"/>
              <a:t>Para enviar una notificación, solo hemos de hacer clic en el enlace “nueva notificación” del menú desplegable “Notificaciones” situado en la barra de navegación (véase captura lateral 1).</a:t>
            </a:r>
          </a:p>
          <a:p>
            <a:pPr marL="0" indent="0">
              <a:buNone/>
            </a:pPr>
            <a:r>
              <a:rPr lang="es-ES" sz="1500" dirty="0"/>
              <a:t>Automáticamente seremos redirigidos a la página correspondiente para crear una notificación. En ella podemos apreciar que nos permite introducir el nombre del Destinatario o “soporte” si queremos enviarla a todos los administradores de la aplicación, el otro campo nos permite escribir el mensaje que queremos enviar. Una vez rellenos ambos campos solo hemos de hacer clic en el botón “Enviar Notificación” (véase captura lateral 2).</a:t>
            </a:r>
          </a:p>
          <a:p>
            <a:pPr marL="0" indent="0">
              <a:buNone/>
            </a:pPr>
            <a:r>
              <a:rPr lang="es-ES" sz="1500" dirty="0"/>
              <a:t>Una vez enviada la notificación, nos aparecerá el mensaje de éxito debajo del botón de envío (véase captura lateral 3).</a:t>
            </a:r>
          </a:p>
        </p:txBody>
      </p:sp>
      <p:sp>
        <p:nvSpPr>
          <p:cNvPr id="4" name="Marcador de pie de página 3">
            <a:extLst>
              <a:ext uri="{FF2B5EF4-FFF2-40B4-BE49-F238E27FC236}">
                <a16:creationId xmlns:a16="http://schemas.microsoft.com/office/drawing/2014/main" id="{B7C578A1-A3ED-9BF6-A717-A672B96E48BF}"/>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2BFF5468-C565-1C9D-E449-66953B67F6E7}"/>
              </a:ext>
            </a:extLst>
          </p:cNvPr>
          <p:cNvSpPr txBox="1"/>
          <p:nvPr/>
        </p:nvSpPr>
        <p:spPr>
          <a:xfrm>
            <a:off x="5288950" y="1467562"/>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F9BEB4C-B634-2B3A-AAE3-5C77B2A29C42}"/>
              </a:ext>
            </a:extLst>
          </p:cNvPr>
          <p:cNvSpPr txBox="1"/>
          <p:nvPr/>
        </p:nvSpPr>
        <p:spPr>
          <a:xfrm>
            <a:off x="5288950" y="3349059"/>
            <a:ext cx="5822473" cy="276999"/>
          </a:xfrm>
          <a:prstGeom prst="rect">
            <a:avLst/>
          </a:prstGeom>
          <a:noFill/>
        </p:spPr>
        <p:txBody>
          <a:bodyPr wrap="square" rtlCol="0">
            <a:spAutoFit/>
          </a:bodyPr>
          <a:lstStyle/>
          <a:p>
            <a:pPr algn="r"/>
            <a:r>
              <a:rPr lang="es-ES" sz="1200" dirty="0"/>
              <a:t>Captura 2</a:t>
            </a:r>
          </a:p>
        </p:txBody>
      </p:sp>
      <p:pic>
        <p:nvPicPr>
          <p:cNvPr id="5" name="Imagen 4" descr="Interfaz gráfica del desplegable &quot;Notificaciones&quot; de la barra de navegación.">
            <a:extLst>
              <a:ext uri="{FF2B5EF4-FFF2-40B4-BE49-F238E27FC236}">
                <a16:creationId xmlns:a16="http://schemas.microsoft.com/office/drawing/2014/main" id="{69542AAA-D41C-5A04-8DA4-E309E633DA95}"/>
              </a:ext>
            </a:extLst>
          </p:cNvPr>
          <p:cNvPicPr>
            <a:picLocks noChangeAspect="1"/>
          </p:cNvPicPr>
          <p:nvPr/>
        </p:nvPicPr>
        <p:blipFill rotWithShape="1">
          <a:blip r:embed="rId3"/>
          <a:srcRect l="12450" t="4354" r="15969" b="44314"/>
          <a:stretch>
            <a:fillRect/>
          </a:stretch>
        </p:blipFill>
        <p:spPr bwMode="auto">
          <a:xfrm>
            <a:off x="7118430" y="1754281"/>
            <a:ext cx="3928981" cy="1585058"/>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974F739A-1AAD-21CA-90EC-979891A88AF0}"/>
              </a:ext>
            </a:extLst>
          </p:cNvPr>
          <p:cNvSpPr/>
          <p:nvPr/>
        </p:nvSpPr>
        <p:spPr>
          <a:xfrm>
            <a:off x="9225914" y="2115587"/>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notificación enviada correctamente">
            <a:extLst>
              <a:ext uri="{FF2B5EF4-FFF2-40B4-BE49-F238E27FC236}">
                <a16:creationId xmlns:a16="http://schemas.microsoft.com/office/drawing/2014/main" id="{0485CE37-9658-FFEC-8F41-76210D0DF001}"/>
              </a:ext>
            </a:extLst>
          </p:cNvPr>
          <p:cNvPicPr>
            <a:picLocks noChangeAspect="1"/>
          </p:cNvPicPr>
          <p:nvPr/>
        </p:nvPicPr>
        <p:blipFill rotWithShape="1">
          <a:blip r:embed="rId4"/>
          <a:srcRect l="35935" t="58620" r="36772" b="32068"/>
          <a:stretch>
            <a:fillRect/>
          </a:stretch>
        </p:blipFill>
        <p:spPr bwMode="auto">
          <a:xfrm>
            <a:off x="8200187" y="5939219"/>
            <a:ext cx="2847224" cy="546620"/>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3145996F-828C-F67C-9494-012E52626818}"/>
              </a:ext>
            </a:extLst>
          </p:cNvPr>
          <p:cNvSpPr txBox="1"/>
          <p:nvPr/>
        </p:nvSpPr>
        <p:spPr>
          <a:xfrm>
            <a:off x="5277102" y="5631582"/>
            <a:ext cx="5822473" cy="276999"/>
          </a:xfrm>
          <a:prstGeom prst="rect">
            <a:avLst/>
          </a:prstGeom>
          <a:noFill/>
        </p:spPr>
        <p:txBody>
          <a:bodyPr wrap="square" rtlCol="0">
            <a:spAutoFit/>
          </a:bodyPr>
          <a:lstStyle/>
          <a:p>
            <a:pPr algn="r"/>
            <a:r>
              <a:rPr lang="es-ES" sz="1200" dirty="0"/>
              <a:t>Captura 3</a:t>
            </a:r>
          </a:p>
        </p:txBody>
      </p:sp>
      <p:cxnSp>
        <p:nvCxnSpPr>
          <p:cNvPr id="12" name="Conector recto de flecha 11">
            <a:extLst>
              <a:ext uri="{FF2B5EF4-FFF2-40B4-BE49-F238E27FC236}">
                <a16:creationId xmlns:a16="http://schemas.microsoft.com/office/drawing/2014/main" id="{10488769-11FC-3275-1D07-5E339557F4B1}"/>
              </a:ext>
            </a:extLst>
          </p:cNvPr>
          <p:cNvCxnSpPr/>
          <p:nvPr/>
        </p:nvCxnSpPr>
        <p:spPr>
          <a:xfrm>
            <a:off x="8044405" y="5162309"/>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1002AED1-815D-D60C-317D-26684BEE9CE1}"/>
              </a:ext>
            </a:extLst>
          </p:cNvPr>
          <p:cNvCxnSpPr/>
          <p:nvPr/>
        </p:nvCxnSpPr>
        <p:spPr>
          <a:xfrm>
            <a:off x="7912260" y="5970608"/>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C177407B-B992-31D0-280C-54DA1EF11FC5}"/>
              </a:ext>
            </a:extLst>
          </p:cNvPr>
          <p:cNvSpPr/>
          <p:nvPr/>
        </p:nvSpPr>
        <p:spPr>
          <a:xfrm>
            <a:off x="8382236" y="4747308"/>
            <a:ext cx="151892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83809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3D0E-29A6-A8E6-5D5B-B4BC3824A2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C77A94-8B8D-4852-5A8D-166F656FE7BE}"/>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Ver usuarios</a:t>
            </a:r>
          </a:p>
        </p:txBody>
      </p:sp>
      <p:sp>
        <p:nvSpPr>
          <p:cNvPr id="3" name="Marcador de contenido 2">
            <a:extLst>
              <a:ext uri="{FF2B5EF4-FFF2-40B4-BE49-F238E27FC236}">
                <a16:creationId xmlns:a16="http://schemas.microsoft.com/office/drawing/2014/main" id="{36EA178E-B9B4-32C9-8E87-495B950D8EE5}"/>
              </a:ext>
            </a:extLst>
          </p:cNvPr>
          <p:cNvSpPr>
            <a:spLocks noGrp="1"/>
          </p:cNvSpPr>
          <p:nvPr>
            <p:ph idx="1"/>
          </p:nvPr>
        </p:nvSpPr>
        <p:spPr>
          <a:xfrm>
            <a:off x="916877" y="1750062"/>
            <a:ext cx="5697466" cy="4001809"/>
          </a:xfrm>
        </p:spPr>
        <p:txBody>
          <a:bodyPr>
            <a:normAutofit/>
          </a:bodyPr>
          <a:lstStyle/>
          <a:p>
            <a:pPr marL="0" indent="0">
              <a:buNone/>
            </a:pPr>
            <a:r>
              <a:rPr lang="es-ES" sz="1500" dirty="0"/>
              <a:t>Para ver el listado con todos los usuarios registrados, solo se ha de hacer clic en “Ver Usuarios” del menú desplegable “Usuarios” situado en la barra de navegación (véase captura lateral 1).</a:t>
            </a:r>
          </a:p>
          <a:p>
            <a:pPr marL="0" indent="0">
              <a:buNone/>
            </a:pPr>
            <a:r>
              <a:rPr lang="es-ES" sz="1500" dirty="0"/>
              <a:t>Automáticamente se redirigirá a la página que muestra una barra de búsqueda por nombre de usuario y el listado con todos los usuarios registrados en la plataforma en formato de tarjetas con sus datos correspondientes (véase captura lateral 2). </a:t>
            </a:r>
          </a:p>
          <a:p>
            <a:pPr marL="0" indent="0">
              <a:buNone/>
            </a:pPr>
            <a:r>
              <a:rPr lang="es-ES" sz="1500" dirty="0"/>
              <a:t>Además, cada tarjeta contiene dos botones para poder “Modificar” o “Eliminar” usuarios (véase captura superior).</a:t>
            </a:r>
          </a:p>
        </p:txBody>
      </p:sp>
      <p:sp>
        <p:nvSpPr>
          <p:cNvPr id="4" name="Marcador de pie de página 3">
            <a:extLst>
              <a:ext uri="{FF2B5EF4-FFF2-40B4-BE49-F238E27FC236}">
                <a16:creationId xmlns:a16="http://schemas.microsoft.com/office/drawing/2014/main" id="{BB599099-C731-9DE4-3F32-310C5F2F7C86}"/>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EEAF80C1-AAD2-B919-7C8D-A444A0D2CAC6}"/>
              </a:ext>
            </a:extLst>
          </p:cNvPr>
          <p:cNvSpPr txBox="1"/>
          <p:nvPr/>
        </p:nvSpPr>
        <p:spPr>
          <a:xfrm>
            <a:off x="5769010" y="1545861"/>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50E36048-4698-3679-37F7-436312AFA339}"/>
              </a:ext>
            </a:extLst>
          </p:cNvPr>
          <p:cNvSpPr txBox="1"/>
          <p:nvPr/>
        </p:nvSpPr>
        <p:spPr>
          <a:xfrm>
            <a:off x="5769009" y="3589061"/>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8F9BF567-8065-E92F-9855-71FF4A8DD223}"/>
              </a:ext>
            </a:extLst>
          </p:cNvPr>
          <p:cNvPicPr>
            <a:picLocks noChangeAspect="1"/>
          </p:cNvPicPr>
          <p:nvPr/>
        </p:nvPicPr>
        <p:blipFill rotWithShape="1">
          <a:blip r:embed="rId2"/>
          <a:srcRect l="13714" t="4935" r="12926" b="40121"/>
          <a:stretch>
            <a:fillRect/>
          </a:stretch>
        </p:blipFill>
        <p:spPr bwMode="auto">
          <a:xfrm>
            <a:off x="7495185" y="1870352"/>
            <a:ext cx="4027241" cy="1696656"/>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AB4BC1E8-80CE-B4DC-FF8C-8E4E379376CB}"/>
              </a:ext>
            </a:extLst>
          </p:cNvPr>
          <p:cNvSpPr/>
          <p:nvPr/>
        </p:nvSpPr>
        <p:spPr>
          <a:xfrm>
            <a:off x="8927780" y="3122888"/>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gráfica de la página &quot;ver usuarios&quot;">
            <a:extLst>
              <a:ext uri="{FF2B5EF4-FFF2-40B4-BE49-F238E27FC236}">
                <a16:creationId xmlns:a16="http://schemas.microsoft.com/office/drawing/2014/main" id="{49E5AFD9-F394-2853-FD2D-9AA3B45A4897}"/>
              </a:ext>
            </a:extLst>
          </p:cNvPr>
          <p:cNvPicPr>
            <a:picLocks noChangeAspect="1"/>
          </p:cNvPicPr>
          <p:nvPr/>
        </p:nvPicPr>
        <p:blipFill rotWithShape="1">
          <a:blip r:embed="rId3"/>
          <a:srcRect l="14799" t="5398" r="11831" b="14087"/>
          <a:stretch>
            <a:fillRect/>
          </a:stretch>
        </p:blipFill>
        <p:spPr bwMode="auto">
          <a:xfrm>
            <a:off x="7495185" y="3927415"/>
            <a:ext cx="4027241" cy="248602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FC87D23A-5431-D05B-EDB0-AFB6DBAEA186}"/>
              </a:ext>
            </a:extLst>
          </p:cNvPr>
          <p:cNvSpPr/>
          <p:nvPr/>
        </p:nvSpPr>
        <p:spPr>
          <a:xfrm>
            <a:off x="8623935" y="5762072"/>
            <a:ext cx="1562100" cy="3663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5" name="Conector recto de flecha 14">
            <a:extLst>
              <a:ext uri="{FF2B5EF4-FFF2-40B4-BE49-F238E27FC236}">
                <a16:creationId xmlns:a16="http://schemas.microsoft.com/office/drawing/2014/main" id="{451386C8-6497-9F35-B3A4-5DC2C668D073}"/>
              </a:ext>
            </a:extLst>
          </p:cNvPr>
          <p:cNvCxnSpPr/>
          <p:nvPr/>
        </p:nvCxnSpPr>
        <p:spPr>
          <a:xfrm>
            <a:off x="7711440" y="4639717"/>
            <a:ext cx="30480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80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7F71-57D2-499A-4739-03332836B8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6ECE61-2511-4DD8-3357-6753772ECB33}"/>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14FA73DB-EC8C-FF46-469C-928207881EE8}"/>
              </a:ext>
            </a:extLst>
          </p:cNvPr>
          <p:cNvSpPr>
            <a:spLocks noGrp="1"/>
          </p:cNvSpPr>
          <p:nvPr>
            <p:ph idx="1"/>
          </p:nvPr>
        </p:nvSpPr>
        <p:spPr>
          <a:xfrm>
            <a:off x="916877" y="1750062"/>
            <a:ext cx="5697466" cy="4001809"/>
          </a:xfrm>
        </p:spPr>
        <p:txBody>
          <a:bodyPr>
            <a:normAutofit fontScale="92500" lnSpcReduction="10000"/>
          </a:bodyPr>
          <a:lstStyle/>
          <a:p>
            <a:pPr marL="0" indent="0">
              <a:buNone/>
            </a:pPr>
            <a:r>
              <a:rPr lang="es-ES" sz="1500" dirty="0"/>
              <a:t>Para acceder al formulario de edición/modificación de datos de un usuario, tenemos dos rutas posibles:</a:t>
            </a:r>
          </a:p>
          <a:p>
            <a:pPr marL="0" indent="0">
              <a:buNone/>
            </a:pPr>
            <a:r>
              <a:rPr lang="es-ES" sz="1500" dirty="0"/>
              <a:t>Desde ver usuarios:</a:t>
            </a:r>
          </a:p>
          <a:p>
            <a:pPr marL="0" indent="0">
              <a:buNone/>
            </a:pPr>
            <a:r>
              <a:rPr lang="es-ES" sz="1500" dirty="0"/>
              <a:t>Como acabamos de ver, desde el propio listado de usuarios se permite la modificación de datos de estos, solo hemos de hacer clic en el botón “Modificar” de la tarjeta correspondiente al usuario objetivo de la acción (véase captura lateral1). </a:t>
            </a:r>
          </a:p>
          <a:p>
            <a:pPr marL="0" indent="0">
              <a:buNone/>
            </a:pPr>
            <a:r>
              <a:rPr lang="es-ES" sz="1500" dirty="0"/>
              <a:t>Esto nos redirigirá automáticamente a la página de modificación de datos del usuario, donde se mostrará un formulario precargado con los datos existentes de dicho usuario (véase captura lateral 2).</a:t>
            </a:r>
          </a:p>
          <a:p>
            <a:pPr marL="0" indent="0">
              <a:buNone/>
            </a:pPr>
            <a:r>
              <a:rPr lang="es-ES" sz="1500" dirty="0"/>
              <a:t>Una vez modificados los datos, simplemente se ha de hacer clic en el botón “Modificar” (véase captura superior) y una vez modificado nos aparecerá un mensaje de éxito de dicha modificación debajo de este (véase captura lateral 3).</a:t>
            </a:r>
          </a:p>
        </p:txBody>
      </p:sp>
      <p:sp>
        <p:nvSpPr>
          <p:cNvPr id="4" name="Marcador de pie de página 3">
            <a:extLst>
              <a:ext uri="{FF2B5EF4-FFF2-40B4-BE49-F238E27FC236}">
                <a16:creationId xmlns:a16="http://schemas.microsoft.com/office/drawing/2014/main" id="{4675EC08-0E51-E893-3C1E-F7B8687CE34D}"/>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48BF5D09-B693-7C7D-BA73-C0AA2BC6A377}"/>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688F1D43-9988-E194-D487-A90233363B46}"/>
              </a:ext>
            </a:extLst>
          </p:cNvPr>
          <p:cNvSpPr txBox="1"/>
          <p:nvPr/>
        </p:nvSpPr>
        <p:spPr>
          <a:xfrm>
            <a:off x="5769008" y="3235522"/>
            <a:ext cx="5822473" cy="276999"/>
          </a:xfrm>
          <a:prstGeom prst="rect">
            <a:avLst/>
          </a:prstGeom>
          <a:noFill/>
        </p:spPr>
        <p:txBody>
          <a:bodyPr wrap="square" rtlCol="0">
            <a:spAutoFit/>
          </a:bodyPr>
          <a:lstStyle/>
          <a:p>
            <a:pPr algn="r"/>
            <a:r>
              <a:rPr lang="es-ES" sz="1200" dirty="0"/>
              <a:t>Captura 2</a:t>
            </a:r>
          </a:p>
        </p:txBody>
      </p:sp>
      <p:sp>
        <p:nvSpPr>
          <p:cNvPr id="10" name="CuadroTexto 9">
            <a:extLst>
              <a:ext uri="{FF2B5EF4-FFF2-40B4-BE49-F238E27FC236}">
                <a16:creationId xmlns:a16="http://schemas.microsoft.com/office/drawing/2014/main" id="{EBC2B02C-6D57-48A1-51F2-0B31A9516783}"/>
              </a:ext>
            </a:extLst>
          </p:cNvPr>
          <p:cNvSpPr txBox="1"/>
          <p:nvPr/>
        </p:nvSpPr>
        <p:spPr>
          <a:xfrm>
            <a:off x="10846677" y="5531574"/>
            <a:ext cx="856892" cy="276999"/>
          </a:xfrm>
          <a:prstGeom prst="rect">
            <a:avLst/>
          </a:prstGeom>
          <a:noFill/>
        </p:spPr>
        <p:txBody>
          <a:bodyPr wrap="square" rtlCol="0">
            <a:spAutoFit/>
          </a:bodyPr>
          <a:lstStyle/>
          <a:p>
            <a:pPr algn="r"/>
            <a:r>
              <a:rPr lang="es-ES" sz="1200" dirty="0"/>
              <a:t>Captura 3</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70000357-C758-DE4B-01A8-0C62C7BF45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5920" y="1712016"/>
            <a:ext cx="2256506" cy="1524277"/>
          </a:xfrm>
          <a:prstGeom prst="rect">
            <a:avLst/>
          </a:prstGeom>
        </p:spPr>
      </p:pic>
      <p:sp>
        <p:nvSpPr>
          <p:cNvPr id="7" name="Rectángulo 6">
            <a:extLst>
              <a:ext uri="{FF2B5EF4-FFF2-40B4-BE49-F238E27FC236}">
                <a16:creationId xmlns:a16="http://schemas.microsoft.com/office/drawing/2014/main" id="{3DC44F0C-A64E-605B-0693-A8A3361E4AC4}"/>
              </a:ext>
            </a:extLst>
          </p:cNvPr>
          <p:cNvSpPr/>
          <p:nvPr/>
        </p:nvSpPr>
        <p:spPr>
          <a:xfrm>
            <a:off x="9335452" y="2905761"/>
            <a:ext cx="2117442" cy="28059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página de modificación de usuario">
            <a:extLst>
              <a:ext uri="{FF2B5EF4-FFF2-40B4-BE49-F238E27FC236}">
                <a16:creationId xmlns:a16="http://schemas.microsoft.com/office/drawing/2014/main" id="{26073780-EF4E-52B9-88E2-95C2C22C9886}"/>
              </a:ext>
            </a:extLst>
          </p:cNvPr>
          <p:cNvPicPr>
            <a:picLocks noChangeAspect="1"/>
          </p:cNvPicPr>
          <p:nvPr/>
        </p:nvPicPr>
        <p:blipFill rotWithShape="1">
          <a:blip r:embed="rId3"/>
          <a:srcRect l="9325" t="20087" r="9912" b="14705"/>
          <a:stretch>
            <a:fillRect/>
          </a:stretch>
        </p:blipFill>
        <p:spPr bwMode="auto">
          <a:xfrm>
            <a:off x="7158412" y="3518144"/>
            <a:ext cx="4433069" cy="201343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3588F29D-67B6-2B47-9D89-5D50FE864EBE}"/>
              </a:ext>
            </a:extLst>
          </p:cNvPr>
          <p:cNvSpPr/>
          <p:nvPr/>
        </p:nvSpPr>
        <p:spPr>
          <a:xfrm>
            <a:off x="8471217" y="5336629"/>
            <a:ext cx="1728470" cy="19494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6" name="Imagen 15" descr="Imagen de formulario de modificación de datos de usuario con mensaje de modificación exitosa.">
            <a:extLst>
              <a:ext uri="{FF2B5EF4-FFF2-40B4-BE49-F238E27FC236}">
                <a16:creationId xmlns:a16="http://schemas.microsoft.com/office/drawing/2014/main" id="{4A98742B-E2FD-4FF8-2FDE-C8D8BE1A1EE5}"/>
              </a:ext>
            </a:extLst>
          </p:cNvPr>
          <p:cNvPicPr>
            <a:picLocks noChangeAspect="1"/>
          </p:cNvPicPr>
          <p:nvPr/>
        </p:nvPicPr>
        <p:blipFill>
          <a:blip r:embed="rId4" cstate="print">
            <a:extLst>
              <a:ext uri="{28A0092B-C50C-407E-A947-70E740481C1C}">
                <a14:useLocalDpi xmlns:a14="http://schemas.microsoft.com/office/drawing/2010/main" val="0"/>
              </a:ext>
            </a:extLst>
          </a:blip>
          <a:srcRect t="84246"/>
          <a:stretch>
            <a:fillRect/>
          </a:stretch>
        </p:blipFill>
        <p:spPr>
          <a:xfrm>
            <a:off x="8781200" y="5830609"/>
            <a:ext cx="2836974" cy="482878"/>
          </a:xfrm>
          <a:prstGeom prst="rect">
            <a:avLst/>
          </a:prstGeom>
        </p:spPr>
      </p:pic>
    </p:spTree>
    <p:extLst>
      <p:ext uri="{BB962C8B-B14F-4D97-AF65-F5344CB8AC3E}">
        <p14:creationId xmlns:p14="http://schemas.microsoft.com/office/powerpoint/2010/main" val="325964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F7BDA-9EDB-88B5-61FB-4EDB6A043C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0EF54C-25DE-1F75-A199-030B8BA61609}"/>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04CDCE2A-FA42-0061-8ADB-3448416B7DE0}"/>
              </a:ext>
            </a:extLst>
          </p:cNvPr>
          <p:cNvSpPr>
            <a:spLocks noGrp="1"/>
          </p:cNvSpPr>
          <p:nvPr>
            <p:ph idx="1"/>
          </p:nvPr>
        </p:nvSpPr>
        <p:spPr>
          <a:xfrm>
            <a:off x="916877" y="1750062"/>
            <a:ext cx="5560123" cy="4001809"/>
          </a:xfrm>
        </p:spPr>
        <p:txBody>
          <a:bodyPr>
            <a:normAutofit/>
          </a:bodyPr>
          <a:lstStyle/>
          <a:p>
            <a:pPr marL="0" indent="0">
              <a:buNone/>
            </a:pPr>
            <a:r>
              <a:rPr lang="es-ES" sz="1500" dirty="0"/>
              <a:t>Desde  modificar usuarios:</a:t>
            </a:r>
          </a:p>
          <a:p>
            <a:pPr marL="0" indent="0">
              <a:buNone/>
            </a:pPr>
            <a:r>
              <a:rPr lang="es-ES" sz="1500" dirty="0"/>
              <a:t>Haciendo clic en la pestaña “Modificar Usuario” del menú desplegable “usuarios” de la barra de navegación (véase captura </a:t>
            </a:r>
            <a:r>
              <a:rPr lang="es-ES" sz="1500" dirty="0" err="1"/>
              <a:t>latral</a:t>
            </a:r>
            <a:r>
              <a:rPr lang="es-ES" sz="1500" dirty="0"/>
              <a:t> 1).</a:t>
            </a:r>
          </a:p>
          <a:p>
            <a:pPr marL="0" indent="0">
              <a:buNone/>
            </a:pPr>
            <a:r>
              <a:rPr lang="es-ES" sz="1500" dirty="0"/>
              <a:t>Automáticamente seremos redirigidos al listado de usuarios registrados para modificar, el cual se muestra de manera muy similar al listado de usuarios, con la salvedad de que solo nos aparece el botón “Modificar” en la tarjeta de cada usuario (véase captura lateral 2).</a:t>
            </a:r>
          </a:p>
          <a:p>
            <a:pPr marL="0" indent="0">
              <a:buNone/>
            </a:pPr>
            <a:r>
              <a:rPr lang="es-ES" sz="1500" dirty="0"/>
              <a:t>Si hacemos clic en dicho botón, se nos redirige al formulario de modificación de datos de dicho usuario y los pasos a seguir son los mismos que en la diapositiva anterior.</a:t>
            </a:r>
          </a:p>
        </p:txBody>
      </p:sp>
      <p:sp>
        <p:nvSpPr>
          <p:cNvPr id="4" name="Marcador de pie de página 3">
            <a:extLst>
              <a:ext uri="{FF2B5EF4-FFF2-40B4-BE49-F238E27FC236}">
                <a16:creationId xmlns:a16="http://schemas.microsoft.com/office/drawing/2014/main" id="{B9DB22C2-D344-C06F-4F5F-62A9DAE27DF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7A086B96-47E3-1578-3CD1-E569639B0206}"/>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4C36296-D0B6-A8CA-9948-ED681AD70E28}"/>
              </a:ext>
            </a:extLst>
          </p:cNvPr>
          <p:cNvSpPr txBox="1"/>
          <p:nvPr/>
        </p:nvSpPr>
        <p:spPr>
          <a:xfrm>
            <a:off x="6094412" y="4265379"/>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66536FEE-6B76-3B93-65A4-EDF86538E1C8}"/>
              </a:ext>
            </a:extLst>
          </p:cNvPr>
          <p:cNvPicPr>
            <a:picLocks noChangeAspect="1"/>
          </p:cNvPicPr>
          <p:nvPr/>
        </p:nvPicPr>
        <p:blipFill rotWithShape="1">
          <a:blip r:embed="rId2"/>
          <a:srcRect t="5346" b="18774"/>
          <a:stretch>
            <a:fillRect/>
          </a:stretch>
        </p:blipFill>
        <p:spPr bwMode="auto">
          <a:xfrm>
            <a:off x="6361112" y="1892295"/>
            <a:ext cx="5489575" cy="234315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E523D850-8408-E086-3C86-46E16ACE5C12}"/>
              </a:ext>
            </a:extLst>
          </p:cNvPr>
          <p:cNvSpPr/>
          <p:nvPr/>
        </p:nvSpPr>
        <p:spPr>
          <a:xfrm>
            <a:off x="8332470" y="3037972"/>
            <a:ext cx="823435" cy="39102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3" name="Imagen 12" descr="Interfaz de usuario gráfica&#10;&#10;El contenido generado por IA puede ser incorrecto.">
            <a:extLst>
              <a:ext uri="{FF2B5EF4-FFF2-40B4-BE49-F238E27FC236}">
                <a16:creationId xmlns:a16="http://schemas.microsoft.com/office/drawing/2014/main" id="{5DC8F736-4585-CB5E-F9BF-80F8C66120E5}"/>
              </a:ext>
            </a:extLst>
          </p:cNvPr>
          <p:cNvPicPr>
            <a:picLocks noChangeAspect="1"/>
          </p:cNvPicPr>
          <p:nvPr/>
        </p:nvPicPr>
        <p:blipFill rotWithShape="1">
          <a:blip r:embed="rId3"/>
          <a:srcRect l="-911" t="27960" r="911" b="12709"/>
          <a:stretch>
            <a:fillRect/>
          </a:stretch>
        </p:blipFill>
        <p:spPr bwMode="auto">
          <a:xfrm>
            <a:off x="6361112" y="4683031"/>
            <a:ext cx="5489575" cy="1832152"/>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8DB8DAAA-8AA6-E5CC-2F2C-E9DC15A9E2A8}"/>
              </a:ext>
            </a:extLst>
          </p:cNvPr>
          <p:cNvSpPr/>
          <p:nvPr/>
        </p:nvSpPr>
        <p:spPr>
          <a:xfrm>
            <a:off x="8366760" y="5920422"/>
            <a:ext cx="1539080" cy="1758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5943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D40CF-5056-4D96-19BC-0FB01399945C}"/>
              </a:ext>
            </a:extLst>
          </p:cNvPr>
          <p:cNvSpPr>
            <a:spLocks noGrp="1"/>
          </p:cNvSpPr>
          <p:nvPr>
            <p:ph type="title"/>
          </p:nvPr>
        </p:nvSpPr>
        <p:spPr/>
        <p:txBody>
          <a:bodyPr/>
          <a:lstStyle/>
          <a:p>
            <a:r>
              <a:rPr lang="es-ES" dirty="0"/>
              <a:t>Parte superior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E79C9DE-2ED3-76F6-6FA9-965E8DC9FF80}"/>
              </a:ext>
            </a:extLst>
          </p:cNvPr>
          <p:cNvSpPr>
            <a:spLocks noGrp="1"/>
          </p:cNvSpPr>
          <p:nvPr>
            <p:ph idx="1"/>
          </p:nvPr>
        </p:nvSpPr>
        <p:spPr>
          <a:xfrm>
            <a:off x="1141413" y="2249487"/>
            <a:ext cx="4625339" cy="3541714"/>
          </a:xfrm>
        </p:spPr>
        <p:txBody>
          <a:bodyPr>
            <a:normAutofit/>
          </a:bodyPr>
          <a:lstStyle/>
          <a:p>
            <a:r>
              <a:rPr lang="es-ES" sz="1500" dirty="0"/>
              <a:t>En ambas capturas laterales podemos delimitar dos zonas bien diferenciadas: </a:t>
            </a:r>
          </a:p>
          <a:p>
            <a:r>
              <a:rPr lang="es-ES" sz="1500" dirty="0"/>
              <a:t>Una zona superior, de tipo identificativo (color azul oscuro, a partir de ahora cabecera) </a:t>
            </a:r>
          </a:p>
          <a:p>
            <a:r>
              <a:rPr lang="es-ES" sz="1500" dirty="0"/>
              <a:t>Una zona inferior de navegación (color azul medio, a partir de ahora barra de navegación), la cual alberga los enlaces a las distintas zonas del sitio web.</a:t>
            </a:r>
          </a:p>
        </p:txBody>
      </p:sp>
      <p:sp>
        <p:nvSpPr>
          <p:cNvPr id="4" name="Marcador de pie de página 3">
            <a:extLst>
              <a:ext uri="{FF2B5EF4-FFF2-40B4-BE49-F238E27FC236}">
                <a16:creationId xmlns:a16="http://schemas.microsoft.com/office/drawing/2014/main" id="{65E8B87B-A0EC-B285-3C03-3BC3C11EE160}"/>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21D39C63-741E-1B7F-9DA8-4C6F90FC908F}"/>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3E7C905D-9D11-A728-CDED-EBBEE02C0DB6}"/>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03DF424-6697-5945-E6F1-975825999FAC}"/>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AC3B3E08-4D24-E59F-9E4C-9901498D3A3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Tree>
    <p:extLst>
      <p:ext uri="{BB962C8B-B14F-4D97-AF65-F5344CB8AC3E}">
        <p14:creationId xmlns:p14="http://schemas.microsoft.com/office/powerpoint/2010/main" val="890218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EAA5B-70E2-FC57-6416-AAA3646CB4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088582-65DC-638E-9449-089392D59D1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E74C0A1E-B865-BD0A-B30B-1D54306ED2DC}"/>
              </a:ext>
            </a:extLst>
          </p:cNvPr>
          <p:cNvSpPr>
            <a:spLocks noGrp="1"/>
          </p:cNvSpPr>
          <p:nvPr>
            <p:ph idx="1"/>
          </p:nvPr>
        </p:nvSpPr>
        <p:spPr>
          <a:xfrm>
            <a:off x="983552" y="1972038"/>
            <a:ext cx="5560123" cy="4001809"/>
          </a:xfrm>
        </p:spPr>
        <p:txBody>
          <a:bodyPr>
            <a:normAutofit/>
          </a:bodyPr>
          <a:lstStyle/>
          <a:p>
            <a:pPr marL="0" indent="0">
              <a:buNone/>
            </a:pPr>
            <a:r>
              <a:rPr lang="es-ES" sz="1500" dirty="0"/>
              <a:t>Se puede acceder al formulario de eliminación de usuarios, desde dos rutas distintas como en caso de editar usuarios.</a:t>
            </a:r>
          </a:p>
          <a:p>
            <a:pPr marL="0" indent="0">
              <a:buNone/>
            </a:pPr>
            <a:r>
              <a:rPr lang="es-ES" sz="1500" dirty="0"/>
              <a:t>Desde ver usuarios: </a:t>
            </a:r>
          </a:p>
          <a:p>
            <a:pPr marL="0" indent="0">
              <a:buNone/>
            </a:pPr>
            <a:r>
              <a:rPr lang="es-ES" sz="1500" dirty="0"/>
              <a:t>Haciendo clic en la pestaña “Ver Usuarios” del menú desplegable “Usuarios” (paso descrito en diapositiva 27).</a:t>
            </a:r>
          </a:p>
          <a:p>
            <a:pPr marL="0" indent="0">
              <a:buNone/>
            </a:pPr>
            <a:r>
              <a:rPr lang="es-ES" sz="1500" dirty="0"/>
              <a:t>Una vez redirigidos al listado de usuario registrados, hacer clic en el botón “Eliminar” de la tarjeta del usuario que queremos borrar (véase captura lateral).</a:t>
            </a:r>
          </a:p>
          <a:p>
            <a:pPr marL="0" indent="0">
              <a:buNone/>
            </a:pPr>
            <a:r>
              <a:rPr lang="es-ES" sz="1500" dirty="0"/>
              <a:t>Una vez confirmada la eliminación, la tarjeta de dicho usuario desaparece del listado automáticamente.</a:t>
            </a:r>
          </a:p>
        </p:txBody>
      </p:sp>
      <p:sp>
        <p:nvSpPr>
          <p:cNvPr id="4" name="Marcador de pie de página 3">
            <a:extLst>
              <a:ext uri="{FF2B5EF4-FFF2-40B4-BE49-F238E27FC236}">
                <a16:creationId xmlns:a16="http://schemas.microsoft.com/office/drawing/2014/main" id="{9FE1B8B5-104F-1F78-A943-25557CB91A35}"/>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B11B320-01C2-2E4D-9A9E-12DB6C96CD9C}"/>
              </a:ext>
            </a:extLst>
          </p:cNvPr>
          <p:cNvSpPr txBox="1"/>
          <p:nvPr/>
        </p:nvSpPr>
        <p:spPr>
          <a:xfrm>
            <a:off x="5460946" y="2044574"/>
            <a:ext cx="5822473" cy="276999"/>
          </a:xfrm>
          <a:prstGeom prst="rect">
            <a:avLst/>
          </a:prstGeom>
          <a:noFill/>
        </p:spPr>
        <p:txBody>
          <a:bodyPr wrap="square" rtlCol="0">
            <a:spAutoFit/>
          </a:bodyPr>
          <a:lstStyle/>
          <a:p>
            <a:pPr algn="r"/>
            <a:r>
              <a:rPr lang="es-ES" sz="1200" dirty="0"/>
              <a:t>Captura 1</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D847CB13-565F-0039-195C-31473BDFD7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2072" y="2321573"/>
            <a:ext cx="3176376" cy="2145652"/>
          </a:xfrm>
          <a:prstGeom prst="rect">
            <a:avLst/>
          </a:prstGeom>
        </p:spPr>
      </p:pic>
      <p:sp>
        <p:nvSpPr>
          <p:cNvPr id="7" name="Rectángulo 6">
            <a:extLst>
              <a:ext uri="{FF2B5EF4-FFF2-40B4-BE49-F238E27FC236}">
                <a16:creationId xmlns:a16="http://schemas.microsoft.com/office/drawing/2014/main" id="{EE6860A0-5F1E-A8F5-EC93-E74E091182A9}"/>
              </a:ext>
            </a:extLst>
          </p:cNvPr>
          <p:cNvSpPr/>
          <p:nvPr/>
        </p:nvSpPr>
        <p:spPr>
          <a:xfrm>
            <a:off x="7935573" y="4030092"/>
            <a:ext cx="3369373" cy="4996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50525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8FC6C-60CE-75E2-8C22-3F13D83228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CBB2EE-B1C6-74BE-A215-8910DF1928B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BC114BD4-BCAC-E997-80AE-60FABF5C0007}"/>
              </a:ext>
            </a:extLst>
          </p:cNvPr>
          <p:cNvSpPr>
            <a:spLocks noGrp="1"/>
          </p:cNvSpPr>
          <p:nvPr>
            <p:ph idx="1"/>
          </p:nvPr>
        </p:nvSpPr>
        <p:spPr>
          <a:xfrm>
            <a:off x="983552" y="1972038"/>
            <a:ext cx="5560123" cy="4001809"/>
          </a:xfrm>
        </p:spPr>
        <p:txBody>
          <a:bodyPr>
            <a:normAutofit/>
          </a:bodyPr>
          <a:lstStyle/>
          <a:p>
            <a:pPr marL="0" indent="0">
              <a:buNone/>
            </a:pPr>
            <a:r>
              <a:rPr lang="es-ES" sz="1500" dirty="0"/>
              <a:t>Desde eliminar usuario: </a:t>
            </a:r>
          </a:p>
          <a:p>
            <a:pPr marL="0" indent="0">
              <a:buNone/>
            </a:pPr>
            <a:r>
              <a:rPr lang="es-ES" sz="1500" dirty="0"/>
              <a:t>Haciendo clic en la pestaña “Eliminar Usuario” del menú desplegable “usuarios” de la barra de navegación (véase captura lateral 1).</a:t>
            </a:r>
          </a:p>
          <a:p>
            <a:pPr marL="0" indent="0">
              <a:buNone/>
            </a:pPr>
            <a:r>
              <a:rPr lang="es-ES" sz="1500" dirty="0"/>
              <a:t>Seremos redirigidos automáticamente a la página con el listado de tarjetas de todos los usuarios registrados, de idéntico aspecto a la de modificar usuarios, salvo por el botón “Eliminar” como única opción disponible (véase captura lateral 2).</a:t>
            </a:r>
          </a:p>
          <a:p>
            <a:pPr marL="0" indent="0">
              <a:buNone/>
            </a:pPr>
            <a:r>
              <a:rPr lang="es-ES" sz="1500" dirty="0"/>
              <a:t>Del mismo modo que en el punto anterior hacemos clic en el botón “Eliminar” de la tarjeta de usuario objeto de la acción y una vez confirmada la eliminación, dicha tarjeta desaparecerá del listado de usuarios registrados.</a:t>
            </a:r>
          </a:p>
        </p:txBody>
      </p:sp>
      <p:sp>
        <p:nvSpPr>
          <p:cNvPr id="4" name="Marcador de pie de página 3">
            <a:extLst>
              <a:ext uri="{FF2B5EF4-FFF2-40B4-BE49-F238E27FC236}">
                <a16:creationId xmlns:a16="http://schemas.microsoft.com/office/drawing/2014/main" id="{D68EE9A1-27F8-1F66-18E2-F108420D256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F3CF724-076C-9DEC-4767-B5322DA4CC79}"/>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6A95AF2B-E36A-DFF3-C1EB-2827513A4CC5}"/>
              </a:ext>
            </a:extLst>
          </p:cNvPr>
          <p:cNvPicPr>
            <a:picLocks noChangeAspect="1"/>
          </p:cNvPicPr>
          <p:nvPr/>
        </p:nvPicPr>
        <p:blipFill rotWithShape="1">
          <a:blip r:embed="rId2"/>
          <a:srcRect l="13423" t="5861" r="14269" b="31134"/>
          <a:stretch>
            <a:fillRect/>
          </a:stretch>
        </p:blipFill>
        <p:spPr bwMode="auto">
          <a:xfrm>
            <a:off x="7380720" y="1958364"/>
            <a:ext cx="3969429" cy="1945627"/>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486FFD88-6FA8-ABC8-1785-2998EC28B44B}"/>
              </a:ext>
            </a:extLst>
          </p:cNvPr>
          <p:cNvSpPr/>
          <p:nvPr/>
        </p:nvSpPr>
        <p:spPr>
          <a:xfrm>
            <a:off x="8831580" y="3004070"/>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descr="Interfaz gráfica de página de usuarios a eliminar">
            <a:extLst>
              <a:ext uri="{FF2B5EF4-FFF2-40B4-BE49-F238E27FC236}">
                <a16:creationId xmlns:a16="http://schemas.microsoft.com/office/drawing/2014/main" id="{37EC23F1-5061-297B-4A94-156E1C700692}"/>
              </a:ext>
            </a:extLst>
          </p:cNvPr>
          <p:cNvPicPr>
            <a:picLocks noChangeAspect="1"/>
          </p:cNvPicPr>
          <p:nvPr/>
        </p:nvPicPr>
        <p:blipFill rotWithShape="1">
          <a:blip r:embed="rId3"/>
          <a:srcRect l="12473" t="6809" r="15193" b="18080"/>
          <a:stretch>
            <a:fillRect/>
          </a:stretch>
        </p:blipFill>
        <p:spPr bwMode="auto">
          <a:xfrm>
            <a:off x="7380720" y="4216282"/>
            <a:ext cx="3969429" cy="2318385"/>
          </a:xfrm>
          <a:prstGeom prst="rect">
            <a:avLst/>
          </a:prstGeom>
          <a:ln>
            <a:noFill/>
          </a:ln>
          <a:extLst>
            <a:ext uri="{53640926-AAD7-44D8-BBD7-CCE9431645EC}">
              <a14:shadowObscured xmlns:a14="http://schemas.microsoft.com/office/drawing/2010/main"/>
            </a:ext>
          </a:extLst>
        </p:spPr>
      </p:pic>
      <p:sp>
        <p:nvSpPr>
          <p:cNvPr id="12" name="CuadroTexto 11">
            <a:extLst>
              <a:ext uri="{FF2B5EF4-FFF2-40B4-BE49-F238E27FC236}">
                <a16:creationId xmlns:a16="http://schemas.microsoft.com/office/drawing/2014/main" id="{106045F3-B378-F77C-6835-8C183CF4C403}"/>
              </a:ext>
            </a:extLst>
          </p:cNvPr>
          <p:cNvSpPr txBox="1"/>
          <p:nvPr/>
        </p:nvSpPr>
        <p:spPr>
          <a:xfrm>
            <a:off x="5642212" y="3939283"/>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7292B23B-4632-096E-7BFE-9F8990469283}"/>
              </a:ext>
            </a:extLst>
          </p:cNvPr>
          <p:cNvSpPr/>
          <p:nvPr/>
        </p:nvSpPr>
        <p:spPr>
          <a:xfrm>
            <a:off x="8650605" y="6169924"/>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97957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E398-E496-EDCC-5C21-B763AB4F2FCE}"/>
            </a:ext>
          </a:extLst>
        </p:cNvPr>
        <p:cNvGrpSpPr/>
        <p:nvPr/>
      </p:nvGrpSpPr>
      <p:grpSpPr>
        <a:xfrm>
          <a:off x="0" y="0"/>
          <a:ext cx="0" cy="0"/>
          <a:chOff x="0" y="0"/>
          <a:chExt cx="0" cy="0"/>
        </a:xfrm>
      </p:grpSpPr>
      <p:pic>
        <p:nvPicPr>
          <p:cNvPr id="7" name="Imagen 6" descr="Interfaz gráfica de la página de registro de usuario desde el perfil administrador.">
            <a:extLst>
              <a:ext uri="{FF2B5EF4-FFF2-40B4-BE49-F238E27FC236}">
                <a16:creationId xmlns:a16="http://schemas.microsoft.com/office/drawing/2014/main" id="{1CFEDDD0-81BA-1EAF-BD57-5B1D05660D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846" t="5244" r="13845" b="14404"/>
          <a:stretch>
            <a:fillRect/>
          </a:stretch>
        </p:blipFill>
        <p:spPr bwMode="auto">
          <a:xfrm>
            <a:off x="7380720" y="3869984"/>
            <a:ext cx="3969429" cy="2480945"/>
          </a:xfrm>
          <a:prstGeom prst="rect">
            <a:avLst/>
          </a:prstGeom>
          <a:ln>
            <a:noFill/>
          </a:ln>
          <a:extLst>
            <a:ext uri="{53640926-AAD7-44D8-BBD7-CCE9431645EC}">
              <a14:shadowObscured xmlns:a14="http://schemas.microsoft.com/office/drawing/2010/main"/>
            </a:ext>
          </a:extLst>
        </p:spPr>
      </p:pic>
      <p:pic>
        <p:nvPicPr>
          <p:cNvPr id="5" name="Imagen 4" descr="Interfaz gráfica del desplegable &quot;Usuarios&quot; de la barra de navegación.">
            <a:extLst>
              <a:ext uri="{FF2B5EF4-FFF2-40B4-BE49-F238E27FC236}">
                <a16:creationId xmlns:a16="http://schemas.microsoft.com/office/drawing/2014/main" id="{54E229D8-DBDA-5804-BD87-E4C0787FC814}"/>
              </a:ext>
            </a:extLst>
          </p:cNvPr>
          <p:cNvPicPr>
            <a:picLocks noChangeAspect="1"/>
          </p:cNvPicPr>
          <p:nvPr/>
        </p:nvPicPr>
        <p:blipFill rotWithShape="1">
          <a:blip r:embed="rId3"/>
          <a:srcRect l="13842" t="4781" r="13842" b="42045"/>
          <a:stretch>
            <a:fillRect/>
          </a:stretch>
        </p:blipFill>
        <p:spPr bwMode="auto">
          <a:xfrm>
            <a:off x="7380719" y="1916342"/>
            <a:ext cx="3969429" cy="1641831"/>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88DA210E-6F41-C509-2089-3E62C20348FC}"/>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crear usuario</a:t>
            </a:r>
          </a:p>
        </p:txBody>
      </p:sp>
      <p:sp>
        <p:nvSpPr>
          <p:cNvPr id="3" name="Marcador de contenido 2">
            <a:extLst>
              <a:ext uri="{FF2B5EF4-FFF2-40B4-BE49-F238E27FC236}">
                <a16:creationId xmlns:a16="http://schemas.microsoft.com/office/drawing/2014/main" id="{D209BCC0-0808-A29D-2B57-E65C88F0F9DE}"/>
              </a:ext>
            </a:extLst>
          </p:cNvPr>
          <p:cNvSpPr>
            <a:spLocks noGrp="1"/>
          </p:cNvSpPr>
          <p:nvPr>
            <p:ph idx="1"/>
          </p:nvPr>
        </p:nvSpPr>
        <p:spPr>
          <a:xfrm>
            <a:off x="983552" y="1972038"/>
            <a:ext cx="5560123" cy="4001809"/>
          </a:xfrm>
        </p:spPr>
        <p:txBody>
          <a:bodyPr>
            <a:normAutofit lnSpcReduction="10000"/>
          </a:bodyPr>
          <a:lstStyle/>
          <a:p>
            <a:pPr marL="0" indent="0">
              <a:buNone/>
            </a:pPr>
            <a:r>
              <a:rPr lang="es-ES" sz="1500" dirty="0"/>
              <a:t>Para acceder a esta funcionalidad, simplemente hemos de hacer clic en el enlace “Nuevo Usuario” del menú desplegable “Usuarios” que se encuentra en la barra de navegación (véase captura lateral 1).</a:t>
            </a:r>
          </a:p>
          <a:p>
            <a:pPr marL="0" indent="0">
              <a:buNone/>
            </a:pPr>
            <a:r>
              <a:rPr lang="es-ES" sz="1500" dirty="0"/>
              <a:t>Esto nos redirigirá automáticamente a la página de creación de usuarios donde se nos muestra un formulario con todos los campos a rellenar (véase captura lateral 2) donde todos los campos del formulario son obligatorios por lo que, si alguno se queda en blanco, nos saltará un aviso y no nos permitirá crear el usuario.</a:t>
            </a:r>
          </a:p>
          <a:p>
            <a:pPr marL="0" indent="0">
              <a:buNone/>
            </a:pPr>
            <a:r>
              <a:rPr lang="es-ES" sz="1500" dirty="0"/>
              <a:t>Una vez relleno el formulario y habiendo seleccionado el tipo de usuario que se va a crear (Cliente o </a:t>
            </a:r>
            <a:r>
              <a:rPr lang="es-ES" sz="1500" dirty="0" err="1"/>
              <a:t>Admin</a:t>
            </a:r>
            <a:r>
              <a:rPr lang="es-ES" sz="1500" dirty="0"/>
              <a:t>) simplemente hacemos clic en Registrarse (véase captura lateral 2).</a:t>
            </a:r>
          </a:p>
          <a:p>
            <a:pPr marL="0" indent="0">
              <a:buNone/>
            </a:pPr>
            <a:r>
              <a:rPr lang="es-ES" sz="1500" dirty="0"/>
              <a:t>Tras la verificación de todos lo campos, si están correctos, aparecerá un mensaje de éxito en la parte inferior del formulario (véase captura inferior).</a:t>
            </a:r>
          </a:p>
        </p:txBody>
      </p:sp>
      <p:sp>
        <p:nvSpPr>
          <p:cNvPr id="4" name="Marcador de pie de página 3">
            <a:extLst>
              <a:ext uri="{FF2B5EF4-FFF2-40B4-BE49-F238E27FC236}">
                <a16:creationId xmlns:a16="http://schemas.microsoft.com/office/drawing/2014/main" id="{2E669FAC-5E81-64B7-4761-45C8240F8D2A}"/>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3162A92D-FF76-37B7-A979-6D72A98B797B}"/>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sp>
        <p:nvSpPr>
          <p:cNvPr id="9" name="Rectángulo 8">
            <a:extLst>
              <a:ext uri="{FF2B5EF4-FFF2-40B4-BE49-F238E27FC236}">
                <a16:creationId xmlns:a16="http://schemas.microsoft.com/office/drawing/2014/main" id="{F6DCE434-34E6-CB5E-FAC0-EDD5D083AD8E}"/>
              </a:ext>
            </a:extLst>
          </p:cNvPr>
          <p:cNvSpPr/>
          <p:nvPr/>
        </p:nvSpPr>
        <p:spPr>
          <a:xfrm>
            <a:off x="8831580" y="2608669"/>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CuadroTexto 11">
            <a:extLst>
              <a:ext uri="{FF2B5EF4-FFF2-40B4-BE49-F238E27FC236}">
                <a16:creationId xmlns:a16="http://schemas.microsoft.com/office/drawing/2014/main" id="{691BD766-55A8-3E31-75E1-4B63032407D2}"/>
              </a:ext>
            </a:extLst>
          </p:cNvPr>
          <p:cNvSpPr txBox="1"/>
          <p:nvPr/>
        </p:nvSpPr>
        <p:spPr>
          <a:xfrm>
            <a:off x="5578910" y="3556950"/>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EC92FA19-57B6-D289-14FB-30AF4930E82F}"/>
              </a:ext>
            </a:extLst>
          </p:cNvPr>
          <p:cNvSpPr/>
          <p:nvPr/>
        </p:nvSpPr>
        <p:spPr>
          <a:xfrm>
            <a:off x="8576308" y="6035192"/>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descr="Interfaz de usuario gráfica&#10;&#10;El contenido generado por IA puede ser incorrecto.">
            <a:extLst>
              <a:ext uri="{FF2B5EF4-FFF2-40B4-BE49-F238E27FC236}">
                <a16:creationId xmlns:a16="http://schemas.microsoft.com/office/drawing/2014/main" id="{F2ECD9E1-4156-39F0-E15C-4E27AD186B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82" t="68177" r="36929" b="22116"/>
          <a:stretch>
            <a:fillRect/>
          </a:stretch>
        </p:blipFill>
        <p:spPr bwMode="auto">
          <a:xfrm>
            <a:off x="4936807" y="5915812"/>
            <a:ext cx="2089785" cy="424180"/>
          </a:xfrm>
          <a:prstGeom prst="rect">
            <a:avLst/>
          </a:prstGeom>
          <a:ln>
            <a:noFill/>
          </a:ln>
          <a:extLst>
            <a:ext uri="{53640926-AAD7-44D8-BBD7-CCE9431645EC}">
              <a14:shadowObscured xmlns:a14="http://schemas.microsoft.com/office/drawing/2010/main"/>
            </a:ext>
          </a:extLst>
        </p:spPr>
      </p:pic>
      <p:sp>
        <p:nvSpPr>
          <p:cNvPr id="19" name="Rectángulo 18">
            <a:extLst>
              <a:ext uri="{FF2B5EF4-FFF2-40B4-BE49-F238E27FC236}">
                <a16:creationId xmlns:a16="http://schemas.microsoft.com/office/drawing/2014/main" id="{AC70A8E6-A7A8-47AD-66F7-749C5ADEA931}"/>
              </a:ext>
            </a:extLst>
          </p:cNvPr>
          <p:cNvSpPr/>
          <p:nvPr/>
        </p:nvSpPr>
        <p:spPr>
          <a:xfrm>
            <a:off x="4826435" y="6061938"/>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96661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A310B-38D8-A4D3-CA4D-5ECDC2D2F8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8398F9-ABEA-64C8-2589-E116614FC792}"/>
              </a:ext>
            </a:extLst>
          </p:cNvPr>
          <p:cNvSpPr>
            <a:spLocks noGrp="1"/>
          </p:cNvSpPr>
          <p:nvPr>
            <p:ph type="title"/>
          </p:nvPr>
        </p:nvSpPr>
        <p:spPr>
          <a:xfrm>
            <a:off x="1141413" y="507071"/>
            <a:ext cx="9905998" cy="1478570"/>
          </a:xfrm>
        </p:spPr>
        <p:txBody>
          <a:bodyPr>
            <a:normAutofit/>
          </a:bodyPr>
          <a:lstStyle/>
          <a:p>
            <a:r>
              <a:rPr lang="es-ES" dirty="0"/>
              <a:t>Funcionalidad para administradores. Consulta. Buscar recetas en internet</a:t>
            </a:r>
          </a:p>
        </p:txBody>
      </p:sp>
      <p:sp>
        <p:nvSpPr>
          <p:cNvPr id="3" name="Marcador de contenido 2">
            <a:extLst>
              <a:ext uri="{FF2B5EF4-FFF2-40B4-BE49-F238E27FC236}">
                <a16:creationId xmlns:a16="http://schemas.microsoft.com/office/drawing/2014/main" id="{60DB43F2-32E5-AA9A-4827-27787F81CBCC}"/>
              </a:ext>
            </a:extLst>
          </p:cNvPr>
          <p:cNvSpPr>
            <a:spLocks noGrp="1"/>
          </p:cNvSpPr>
          <p:nvPr>
            <p:ph idx="1"/>
          </p:nvPr>
        </p:nvSpPr>
        <p:spPr>
          <a:xfrm>
            <a:off x="983552" y="1972039"/>
            <a:ext cx="10560748" cy="1106442"/>
          </a:xfrm>
        </p:spPr>
        <p:txBody>
          <a:bodyPr>
            <a:normAutofit/>
          </a:bodyPr>
          <a:lstStyle/>
          <a:p>
            <a:pPr marL="0" indent="0">
              <a:buNone/>
            </a:pPr>
            <a:r>
              <a:rPr lang="es-ES" sz="1500" dirty="0"/>
              <a:t>La funcionalidad de búsqueda de recetas en internet está localizada en el mismo lugar (menú desplegable “Recetas” de la barra de navegación) y se encuentra implementada del mismo modo que para el perfil de usuario registrado de tipo cliente. Dicha función se encuentra descrita en la diapositiva 15, para más información, remítase a ella.</a:t>
            </a:r>
          </a:p>
        </p:txBody>
      </p:sp>
      <p:sp>
        <p:nvSpPr>
          <p:cNvPr id="4" name="Marcador de pie de página 3">
            <a:extLst>
              <a:ext uri="{FF2B5EF4-FFF2-40B4-BE49-F238E27FC236}">
                <a16:creationId xmlns:a16="http://schemas.microsoft.com/office/drawing/2014/main" id="{60B298BB-04FD-E345-BD49-2A1FA81D9FE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54A687B-DE06-9575-E809-FC1B9F347DC2}"/>
              </a:ext>
            </a:extLst>
          </p:cNvPr>
          <p:cNvSpPr txBox="1">
            <a:spLocks/>
          </p:cNvSpPr>
          <p:nvPr/>
        </p:nvSpPr>
        <p:spPr>
          <a:xfrm>
            <a:off x="1141411" y="271132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a:t>Funcionalidad para administradores. Gestión recetas. Crear receta</a:t>
            </a:r>
            <a:endParaRPr lang="es-ES" dirty="0"/>
          </a:p>
        </p:txBody>
      </p:sp>
      <p:sp>
        <p:nvSpPr>
          <p:cNvPr id="11" name="Marcador de contenido 2">
            <a:extLst>
              <a:ext uri="{FF2B5EF4-FFF2-40B4-BE49-F238E27FC236}">
                <a16:creationId xmlns:a16="http://schemas.microsoft.com/office/drawing/2014/main" id="{7DF06B0F-2103-5016-7E66-446FFCEDF0CA}"/>
              </a:ext>
            </a:extLst>
          </p:cNvPr>
          <p:cNvSpPr txBox="1">
            <a:spLocks/>
          </p:cNvSpPr>
          <p:nvPr/>
        </p:nvSpPr>
        <p:spPr>
          <a:xfrm>
            <a:off x="1012443" y="3990228"/>
            <a:ext cx="10560748" cy="110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creación de nueva receta está localizada en el mismo lugar (menú desplegable “Recetas” de la barra de navegación) y se encuentra implementada del mismo modo que en el perfil de usuario registrado de tipo cliente. Dicha función se encuentra descrita en la diapositiva 16, para más información, remítase a ella.</a:t>
            </a:r>
          </a:p>
        </p:txBody>
      </p:sp>
    </p:spTree>
    <p:extLst>
      <p:ext uri="{BB962C8B-B14F-4D97-AF65-F5344CB8AC3E}">
        <p14:creationId xmlns:p14="http://schemas.microsoft.com/office/powerpoint/2010/main" val="1124137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5939-5C8C-81F4-8687-99BACDBB12F9}"/>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8A6FFB-CF12-D8DE-3BA0-0494607FD49E}"/>
              </a:ext>
            </a:extLst>
          </p:cNvPr>
          <p:cNvSpPr>
            <a:spLocks noGrp="1"/>
          </p:cNvSpPr>
          <p:nvPr>
            <p:ph idx="1"/>
          </p:nvPr>
        </p:nvSpPr>
        <p:spPr>
          <a:xfrm>
            <a:off x="983551" y="1972038"/>
            <a:ext cx="6239309" cy="3232421"/>
          </a:xfrm>
        </p:spPr>
        <p:txBody>
          <a:bodyPr>
            <a:normAutofit/>
          </a:bodyPr>
          <a:lstStyle/>
          <a:p>
            <a:pPr marL="0" indent="0">
              <a:buNone/>
            </a:pPr>
            <a:r>
              <a:rPr lang="es-ES" sz="1500" dirty="0"/>
              <a:t>Para ver todas las recetas de la plataforma, solo se ha de hacer clic en el enlace “ver todas las Recetas” del menú desplegable “Recetas”(véase captura lateral 1). </a:t>
            </a:r>
          </a:p>
          <a:p>
            <a:pPr marL="0" indent="0">
              <a:buNone/>
            </a:pPr>
            <a:r>
              <a:rPr lang="es-ES" sz="1500" dirty="0"/>
              <a:t>Automáticamente, seremos redirigidos a la página con el listado global de recetas de la plataforma. </a:t>
            </a:r>
          </a:p>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A9DA66C1-572B-570D-CE98-A1FF73BF0E9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B1BB7D48-E491-AE3F-8F18-59BB7A6AA2E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ver recetas</a:t>
            </a:r>
          </a:p>
        </p:txBody>
      </p:sp>
      <p:pic>
        <p:nvPicPr>
          <p:cNvPr id="7" name="Imagen 6" descr="Interfaz gráfica del desplegable &quot;Recetas&quot; de la barra de navegación.">
            <a:extLst>
              <a:ext uri="{FF2B5EF4-FFF2-40B4-BE49-F238E27FC236}">
                <a16:creationId xmlns:a16="http://schemas.microsoft.com/office/drawing/2014/main" id="{A70FD584-808D-0EBA-FC49-76F129E09CBB}"/>
              </a:ext>
            </a:extLst>
          </p:cNvPr>
          <p:cNvPicPr>
            <a:picLocks noChangeAspect="1"/>
          </p:cNvPicPr>
          <p:nvPr/>
        </p:nvPicPr>
        <p:blipFill rotWithShape="1">
          <a:blip r:embed="rId2"/>
          <a:srcRect l="14078" t="5244" r="15269" b="28328"/>
          <a:stretch>
            <a:fillRect/>
          </a:stretch>
        </p:blipFill>
        <p:spPr bwMode="auto">
          <a:xfrm>
            <a:off x="7767505" y="1813780"/>
            <a:ext cx="3878580" cy="2051049"/>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C43FD19E-5503-2A69-DA8B-C460666E71A7}"/>
              </a:ext>
            </a:extLst>
          </p:cNvPr>
          <p:cNvSpPr/>
          <p:nvPr/>
        </p:nvSpPr>
        <p:spPr>
          <a:xfrm>
            <a:off x="8660130" y="3060701"/>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la página de listado global de Recetas desde el perfil de administrador.">
            <a:extLst>
              <a:ext uri="{FF2B5EF4-FFF2-40B4-BE49-F238E27FC236}">
                <a16:creationId xmlns:a16="http://schemas.microsoft.com/office/drawing/2014/main" id="{0F08E616-770A-8DB8-738C-3D81345F7CD8}"/>
              </a:ext>
            </a:extLst>
          </p:cNvPr>
          <p:cNvPicPr>
            <a:picLocks noChangeAspect="1"/>
          </p:cNvPicPr>
          <p:nvPr/>
        </p:nvPicPr>
        <p:blipFill rotWithShape="1">
          <a:blip r:embed="rId3"/>
          <a:srcRect l="14673" t="6169" r="14673" b="14868"/>
          <a:stretch>
            <a:fillRect/>
          </a:stretch>
        </p:blipFill>
        <p:spPr bwMode="auto">
          <a:xfrm>
            <a:off x="7774941" y="4206504"/>
            <a:ext cx="3878580" cy="243840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7953E0D7-32C3-69B2-2458-95AC67E5F692}"/>
              </a:ext>
            </a:extLst>
          </p:cNvPr>
          <p:cNvSpPr/>
          <p:nvPr/>
        </p:nvSpPr>
        <p:spPr>
          <a:xfrm>
            <a:off x="8945880" y="6350929"/>
            <a:ext cx="1490345"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4" name="CuadroTexto 13">
            <a:extLst>
              <a:ext uri="{FF2B5EF4-FFF2-40B4-BE49-F238E27FC236}">
                <a16:creationId xmlns:a16="http://schemas.microsoft.com/office/drawing/2014/main" id="{72C184D2-A0A7-39BA-A992-C97289630238}"/>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6273142-EB7C-0D1C-D1FF-1B243D7A9695}"/>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spTree>
    <p:extLst>
      <p:ext uri="{BB962C8B-B14F-4D97-AF65-F5344CB8AC3E}">
        <p14:creationId xmlns:p14="http://schemas.microsoft.com/office/powerpoint/2010/main" val="2085245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FE25-D3FB-9FA3-3B12-933398E276E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2EAFAF-2DD1-8016-B094-E17C40B12620}"/>
              </a:ext>
            </a:extLst>
          </p:cNvPr>
          <p:cNvSpPr>
            <a:spLocks noGrp="1"/>
          </p:cNvSpPr>
          <p:nvPr>
            <p:ph idx="1"/>
          </p:nvPr>
        </p:nvSpPr>
        <p:spPr>
          <a:xfrm>
            <a:off x="983551" y="1972038"/>
            <a:ext cx="7321463" cy="3608629"/>
          </a:xfrm>
        </p:spPr>
        <p:txBody>
          <a:bodyPr>
            <a:normAutofit/>
          </a:bodyPr>
          <a:lstStyle/>
          <a:p>
            <a:pPr marL="0" indent="0">
              <a:buNone/>
            </a:pPr>
            <a:r>
              <a:rPr lang="es-ES" sz="1500" dirty="0"/>
              <a:t>Para acceder al formulario de edición/modificación de una receta, tenemos dos rutas posibles:</a:t>
            </a:r>
          </a:p>
          <a:p>
            <a:pPr marL="0" indent="0">
              <a:buNone/>
            </a:pPr>
            <a:r>
              <a:rPr lang="es-ES" sz="1500" dirty="0"/>
              <a:t>Desde página “Ver Todas las Recetas”:</a:t>
            </a:r>
          </a:p>
          <a:p>
            <a:pPr marL="0" indent="0">
              <a:buNone/>
            </a:pPr>
            <a:r>
              <a:rPr lang="es-ES" sz="1500" dirty="0"/>
              <a:t>En la página “ver todas las recetas” descrita diapositiva previa, hacemos clic en el botón “Modificar” de la tarjeta de la receta que queramos editar (véase captura lateral 1).</a:t>
            </a:r>
          </a:p>
          <a:p>
            <a:pPr marL="0" indent="0">
              <a:buNone/>
            </a:pPr>
            <a:r>
              <a:rPr lang="es-ES" sz="1500" dirty="0"/>
              <a:t>Esto nos redirigirá automáticamente a la página de modificación de datos de la receta, donde se mostrará un formulario precargado con los datos existentes de dicha receta (véase captura lateral 2).</a:t>
            </a:r>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inferior).</a:t>
            </a:r>
          </a:p>
        </p:txBody>
      </p:sp>
      <p:sp>
        <p:nvSpPr>
          <p:cNvPr id="4" name="Marcador de pie de página 3">
            <a:extLst>
              <a:ext uri="{FF2B5EF4-FFF2-40B4-BE49-F238E27FC236}">
                <a16:creationId xmlns:a16="http://schemas.microsoft.com/office/drawing/2014/main" id="{697C5180-76BB-5CFD-A3F9-574866EE03FC}"/>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F6D64EE-A389-FA69-931D-5EBC2960FB2F}"/>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i</a:t>
            </a:r>
          </a:p>
        </p:txBody>
      </p:sp>
      <p:sp>
        <p:nvSpPr>
          <p:cNvPr id="14" name="CuadroTexto 13">
            <a:extLst>
              <a:ext uri="{FF2B5EF4-FFF2-40B4-BE49-F238E27FC236}">
                <a16:creationId xmlns:a16="http://schemas.microsoft.com/office/drawing/2014/main" id="{97E936FB-6CA5-1A99-3A6C-F5EAA87F6172}"/>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C8E9C0CE-222A-3EC6-7CF0-49CAD449DBBE}"/>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45D79FED-B136-B4E4-9BF7-7D10FCE74C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pic>
        <p:nvPicPr>
          <p:cNvPr id="5" name="Imagen 4" descr="Interfaz de usuario gráfica, Aplicación&#10;&#10;El contenido generado por IA puede ser incorrecto.">
            <a:extLst>
              <a:ext uri="{FF2B5EF4-FFF2-40B4-BE49-F238E27FC236}">
                <a16:creationId xmlns:a16="http://schemas.microsoft.com/office/drawing/2014/main" id="{1E58C8D2-6C46-7EC8-4FF3-933C67760F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60" t="11413" r="23047" b="14250"/>
          <a:stretch>
            <a:fillRect/>
          </a:stretch>
        </p:blipFill>
        <p:spPr bwMode="auto">
          <a:xfrm>
            <a:off x="8759512" y="4215272"/>
            <a:ext cx="2903436" cy="229489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7224E8AD-03BE-0B79-BB29-BE141586A6EA}"/>
              </a:ext>
            </a:extLst>
          </p:cNvPr>
          <p:cNvSpPr/>
          <p:nvPr/>
        </p:nvSpPr>
        <p:spPr>
          <a:xfrm>
            <a:off x="9577633" y="3429000"/>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37C15967-95E3-D680-B11A-CAD9CDE1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E517F347-B9FC-0853-F0D6-0DAE1B73631C}"/>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9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6F61E-ABF3-54F1-4DCC-52412DD0301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DD66A5-E945-39ED-A308-14E41D3AAA54}"/>
              </a:ext>
            </a:extLst>
          </p:cNvPr>
          <p:cNvSpPr>
            <a:spLocks noGrp="1"/>
          </p:cNvSpPr>
          <p:nvPr>
            <p:ph idx="1"/>
          </p:nvPr>
        </p:nvSpPr>
        <p:spPr>
          <a:xfrm>
            <a:off x="983552" y="1972038"/>
            <a:ext cx="6209098" cy="3608629"/>
          </a:xfrm>
        </p:spPr>
        <p:txBody>
          <a:bodyPr>
            <a:normAutofit/>
          </a:bodyPr>
          <a:lstStyle/>
          <a:p>
            <a:pPr marL="0" indent="0">
              <a:buNone/>
            </a:pPr>
            <a:r>
              <a:rPr lang="es-ES" sz="1500" dirty="0"/>
              <a:t>Desde página “Modificar Receta”:</a:t>
            </a:r>
          </a:p>
          <a:p>
            <a:pPr marL="0" indent="0">
              <a:buNone/>
            </a:pPr>
            <a:endParaRPr lang="es-ES" sz="1500" dirty="0"/>
          </a:p>
          <a:p>
            <a:pPr marL="0" indent="0">
              <a:buNone/>
            </a:pPr>
            <a:r>
              <a:rPr lang="es-ES" sz="1500" dirty="0"/>
              <a:t>Al hacer clic en la pestaña “Modificar Receta” del menú desplegable “Recetas” (véase captura lateral 1).</a:t>
            </a:r>
          </a:p>
          <a:p>
            <a:pPr marL="0" indent="0">
              <a:buNone/>
            </a:pPr>
            <a:endParaRPr lang="es-ES" sz="1500" dirty="0"/>
          </a:p>
          <a:p>
            <a:pPr marL="0" indent="0">
              <a:buNone/>
            </a:pPr>
            <a:endParaRPr lang="es-ES" sz="1500" dirty="0"/>
          </a:p>
          <a:p>
            <a:pPr marL="0" indent="0">
              <a:buNone/>
            </a:pPr>
            <a:r>
              <a:rPr lang="es-ES" sz="1500" dirty="0"/>
              <a:t>Automáticamente, nos redirige a la página con el listado global de recetas a modificar, muy similar al listado global descrito en la diapositiva anterior del presente manual, excepto porque las tarjetas de receta solo disponen del botón “Modificar”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DAAFC3E5-DDD1-B64D-B42A-83739E270241}"/>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29F4140-6B69-B299-4E03-7C9CBB0E9F88}"/>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a:t>
            </a:r>
            <a:endParaRPr lang="es-ES" dirty="0"/>
          </a:p>
        </p:txBody>
      </p:sp>
      <p:sp>
        <p:nvSpPr>
          <p:cNvPr id="14" name="CuadroTexto 13">
            <a:extLst>
              <a:ext uri="{FF2B5EF4-FFF2-40B4-BE49-F238E27FC236}">
                <a16:creationId xmlns:a16="http://schemas.microsoft.com/office/drawing/2014/main" id="{4851D11E-DAC6-B5C7-7492-C32C074D6CFE}"/>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FC513A9-63B0-91CC-5969-D3BA04602239}"/>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CDC99573-4B76-2DC9-879C-F37C0AC1D530}"/>
              </a:ext>
            </a:extLst>
          </p:cNvPr>
          <p:cNvPicPr>
            <a:picLocks noChangeAspect="1"/>
          </p:cNvPicPr>
          <p:nvPr/>
        </p:nvPicPr>
        <p:blipFill rotWithShape="1">
          <a:blip r:embed="rId2"/>
          <a:srcRect l="10121" t="4782" r="9638" b="28585"/>
          <a:stretch>
            <a:fillRect/>
          </a:stretch>
        </p:blipFill>
        <p:spPr bwMode="auto">
          <a:xfrm>
            <a:off x="7258638" y="1820498"/>
            <a:ext cx="4404309" cy="2057188"/>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04BB7D5E-59F3-78D6-FEFF-D10F9484B8B4}"/>
              </a:ext>
            </a:extLst>
          </p:cNvPr>
          <p:cNvSpPr/>
          <p:nvPr/>
        </p:nvSpPr>
        <p:spPr>
          <a:xfrm>
            <a:off x="8433199" y="27113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10;&#10;El contenido generado por IA puede ser incorrecto.">
            <a:extLst>
              <a:ext uri="{FF2B5EF4-FFF2-40B4-BE49-F238E27FC236}">
                <a16:creationId xmlns:a16="http://schemas.microsoft.com/office/drawing/2014/main" id="{A5F2426C-F597-4C16-7167-DB64842AD566}"/>
              </a:ext>
            </a:extLst>
          </p:cNvPr>
          <p:cNvPicPr>
            <a:picLocks noChangeAspect="1"/>
          </p:cNvPicPr>
          <p:nvPr/>
        </p:nvPicPr>
        <p:blipFill rotWithShape="1">
          <a:blip r:embed="rId3"/>
          <a:srcRect l="8099" t="5398" r="11670" b="13634"/>
          <a:stretch>
            <a:fillRect/>
          </a:stretch>
        </p:blipFill>
        <p:spPr bwMode="auto">
          <a:xfrm>
            <a:off x="7258638" y="4164495"/>
            <a:ext cx="4404309" cy="2499995"/>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E56FC283-E199-EAD5-E8AB-3A808C2AEECE}"/>
              </a:ext>
            </a:extLst>
          </p:cNvPr>
          <p:cNvSpPr/>
          <p:nvPr/>
        </p:nvSpPr>
        <p:spPr>
          <a:xfrm>
            <a:off x="8851192" y="6407315"/>
            <a:ext cx="1377388"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41460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51A5-DDF8-EEBE-855F-FCF0B413C90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EDA31F-523B-A203-D8CA-F0FA3720A015}"/>
              </a:ext>
            </a:extLst>
          </p:cNvPr>
          <p:cNvSpPr>
            <a:spLocks noGrp="1"/>
          </p:cNvSpPr>
          <p:nvPr>
            <p:ph idx="1"/>
          </p:nvPr>
        </p:nvSpPr>
        <p:spPr>
          <a:xfrm>
            <a:off x="983552" y="1972038"/>
            <a:ext cx="6209098" cy="3608629"/>
          </a:xfrm>
        </p:spPr>
        <p:txBody>
          <a:bodyPr>
            <a:normAutofit/>
          </a:bodyPr>
          <a:lstStyle/>
          <a:p>
            <a:pPr marL="0" indent="0">
              <a:buNone/>
            </a:pPr>
            <a:r>
              <a:rPr lang="es-ES" sz="1500" dirty="0"/>
              <a:t>Al hacer clic en el botón “Modificar” de la tarjeta que contiene la receta a editar, Esto nos redirigirá automáticamente a la página de modificación de datos de la receta, donde se mostrará un formulario precargado con los datos existentes de dicha receta (véase captura lateral 1). </a:t>
            </a:r>
          </a:p>
          <a:p>
            <a:pPr marL="0" indent="0">
              <a:buNone/>
            </a:pPr>
            <a:endParaRPr lang="es-ES" sz="1500" dirty="0"/>
          </a:p>
          <a:p>
            <a:pPr marL="0" indent="0">
              <a:buNone/>
            </a:pPr>
            <a:endParaRPr lang="es-ES" sz="1500" dirty="0"/>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lateral 2).</a:t>
            </a:r>
          </a:p>
        </p:txBody>
      </p:sp>
      <p:sp>
        <p:nvSpPr>
          <p:cNvPr id="4" name="Marcador de pie de página 3">
            <a:extLst>
              <a:ext uri="{FF2B5EF4-FFF2-40B4-BE49-F238E27FC236}">
                <a16:creationId xmlns:a16="http://schemas.microsoft.com/office/drawing/2014/main" id="{62362216-28E5-A3F8-0863-0BE122D1C54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7C6F2CC-8438-2361-EC48-257CF204052B}"/>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iii</a:t>
            </a:r>
            <a:endParaRPr lang="es-ES" dirty="0"/>
          </a:p>
        </p:txBody>
      </p:sp>
      <p:sp>
        <p:nvSpPr>
          <p:cNvPr id="14" name="CuadroTexto 13">
            <a:extLst>
              <a:ext uri="{FF2B5EF4-FFF2-40B4-BE49-F238E27FC236}">
                <a16:creationId xmlns:a16="http://schemas.microsoft.com/office/drawing/2014/main" id="{BFB5BE07-3613-837E-E856-7B94B79A63FC}"/>
              </a:ext>
            </a:extLst>
          </p:cNvPr>
          <p:cNvSpPr txBox="1"/>
          <p:nvPr/>
        </p:nvSpPr>
        <p:spPr>
          <a:xfrm>
            <a:off x="5576523" y="498108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0B05B596-3911-DAFB-B6FC-ACE0914CB885}"/>
              </a:ext>
            </a:extLst>
          </p:cNvPr>
          <p:cNvSpPr txBox="1"/>
          <p:nvPr/>
        </p:nvSpPr>
        <p:spPr>
          <a:xfrm>
            <a:off x="5576524" y="159991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A66816CC-8D22-34FC-D148-3661E19DF9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093" t="11413" r="36838" b="14250"/>
          <a:stretch>
            <a:fillRect/>
          </a:stretch>
        </p:blipFill>
        <p:spPr bwMode="auto">
          <a:xfrm>
            <a:off x="9304255" y="1876910"/>
            <a:ext cx="2009900" cy="3104179"/>
          </a:xfrm>
          <a:prstGeom prst="rect">
            <a:avLst/>
          </a:prstGeom>
          <a:ln>
            <a:noFill/>
          </a:ln>
          <a:extLst>
            <a:ext uri="{53640926-AAD7-44D8-BBD7-CCE9431645EC}">
              <a14:shadowObscured xmlns:a14="http://schemas.microsoft.com/office/drawing/2010/main"/>
            </a:ext>
          </a:extLst>
        </p:spPr>
      </p:pic>
      <p:cxnSp>
        <p:nvCxnSpPr>
          <p:cNvPr id="5" name="Conector recto de flecha 4">
            <a:extLst>
              <a:ext uri="{FF2B5EF4-FFF2-40B4-BE49-F238E27FC236}">
                <a16:creationId xmlns:a16="http://schemas.microsoft.com/office/drawing/2014/main" id="{6BC2D7BA-62A7-55CD-C815-D682663824B3}"/>
              </a:ext>
            </a:extLst>
          </p:cNvPr>
          <p:cNvCxnSpPr/>
          <p:nvPr/>
        </p:nvCxnSpPr>
        <p:spPr>
          <a:xfrm>
            <a:off x="9144870" y="4556350"/>
            <a:ext cx="31877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n 5" descr="Interfaz de usuario gráfica, Sitio web&#10;&#10;El contenido generado por IA puede ser incorrecto.">
            <a:extLst>
              <a:ext uri="{FF2B5EF4-FFF2-40B4-BE49-F238E27FC236}">
                <a16:creationId xmlns:a16="http://schemas.microsoft.com/office/drawing/2014/main" id="{A1B849D4-F556-E5E7-C7D8-AB038BF3D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046" y="5354813"/>
            <a:ext cx="3080109" cy="431736"/>
          </a:xfrm>
          <a:prstGeom prst="rect">
            <a:avLst/>
          </a:prstGeom>
        </p:spPr>
      </p:pic>
      <p:cxnSp>
        <p:nvCxnSpPr>
          <p:cNvPr id="16" name="Conector recto de flecha 15">
            <a:extLst>
              <a:ext uri="{FF2B5EF4-FFF2-40B4-BE49-F238E27FC236}">
                <a16:creationId xmlns:a16="http://schemas.microsoft.com/office/drawing/2014/main" id="{99492649-7139-77DA-4412-B6CB8B7F9B3E}"/>
              </a:ext>
            </a:extLst>
          </p:cNvPr>
          <p:cNvCxnSpPr>
            <a:cxnSpLocks/>
          </p:cNvCxnSpPr>
          <p:nvPr/>
        </p:nvCxnSpPr>
        <p:spPr>
          <a:xfrm>
            <a:off x="7861954" y="543044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6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5B45-3A12-A2A7-7D42-D0DF9E4E26F5}"/>
            </a:ext>
          </a:extLst>
        </p:cNvPr>
        <p:cNvGrpSpPr/>
        <p:nvPr/>
      </p:nvGrpSpPr>
      <p:grpSpPr>
        <a:xfrm>
          <a:off x="0" y="0"/>
          <a:ext cx="0" cy="0"/>
          <a:chOff x="0" y="0"/>
          <a:chExt cx="0" cy="0"/>
        </a:xfrm>
      </p:grpSpPr>
      <p:pic>
        <p:nvPicPr>
          <p:cNvPr id="7" name="Imagen 6" descr="Interfaz gráfica del desplegable &quot;Recetas&quot; de la barra de navegación.">
            <a:extLst>
              <a:ext uri="{FF2B5EF4-FFF2-40B4-BE49-F238E27FC236}">
                <a16:creationId xmlns:a16="http://schemas.microsoft.com/office/drawing/2014/main" id="{AEF74684-22B2-7E6C-2FB2-996C04E29D59}"/>
              </a:ext>
            </a:extLst>
          </p:cNvPr>
          <p:cNvPicPr>
            <a:picLocks noChangeAspect="1"/>
          </p:cNvPicPr>
          <p:nvPr/>
        </p:nvPicPr>
        <p:blipFill rotWithShape="1">
          <a:blip r:embed="rId2"/>
          <a:srcRect l="10376" t="5552" r="14524" b="14714"/>
          <a:stretch>
            <a:fillRect/>
          </a:stretch>
        </p:blipFill>
        <p:spPr bwMode="auto">
          <a:xfrm>
            <a:off x="7597770" y="4162175"/>
            <a:ext cx="4121738" cy="2461895"/>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62548F1D-693D-76A7-3C73-66AF69530913}"/>
              </a:ext>
            </a:extLst>
          </p:cNvPr>
          <p:cNvSpPr>
            <a:spLocks noGrp="1"/>
          </p:cNvSpPr>
          <p:nvPr>
            <p:ph idx="1"/>
          </p:nvPr>
        </p:nvSpPr>
        <p:spPr>
          <a:xfrm>
            <a:off x="983551" y="1972038"/>
            <a:ext cx="6809169" cy="3608629"/>
          </a:xfrm>
        </p:spPr>
        <p:txBody>
          <a:bodyPr>
            <a:normAutofit/>
          </a:bodyPr>
          <a:lstStyle/>
          <a:p>
            <a:pPr marL="0" indent="0">
              <a:buNone/>
            </a:pPr>
            <a:r>
              <a:rPr lang="es-ES" sz="1500" dirty="0"/>
              <a:t>Del mismo modo que modificar recetas, existen dos rutas para eliminar una receta:</a:t>
            </a:r>
          </a:p>
          <a:p>
            <a:pPr marL="0" indent="0">
              <a:buNone/>
            </a:pPr>
            <a:r>
              <a:rPr lang="es-ES" sz="1500" dirty="0"/>
              <a:t>Desde página “Ver Todas las Recetas”:</a:t>
            </a:r>
          </a:p>
          <a:p>
            <a:pPr marL="0" indent="0">
              <a:buNone/>
            </a:pPr>
            <a:r>
              <a:rPr lang="es-ES" sz="1500" dirty="0"/>
              <a:t>En la página “ver todas las recetas” descrita diapositiva 34, hacemos clic en el botón “Eliminar” de la tarjeta de la receta que queramos borrar (véase captura lateral).</a:t>
            </a:r>
          </a:p>
          <a:p>
            <a:pPr marL="0" indent="0">
              <a:buNone/>
            </a:pPr>
            <a:r>
              <a:rPr lang="es-ES" sz="1500" dirty="0"/>
              <a:t>Tras confirmar la eliminación de la receta, esta desaparecerá automáticamente del listado global de recetas.</a:t>
            </a:r>
          </a:p>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inferior).</a:t>
            </a:r>
          </a:p>
        </p:txBody>
      </p:sp>
      <p:sp>
        <p:nvSpPr>
          <p:cNvPr id="4" name="Marcador de pie de página 3">
            <a:extLst>
              <a:ext uri="{FF2B5EF4-FFF2-40B4-BE49-F238E27FC236}">
                <a16:creationId xmlns:a16="http://schemas.microsoft.com/office/drawing/2014/main" id="{A55F061E-7C71-3B8B-3554-D2C5FB807DF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B5AA014-817A-8FB6-87EE-EE0950497B2A}"/>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i</a:t>
            </a:r>
          </a:p>
        </p:txBody>
      </p:sp>
      <p:sp>
        <p:nvSpPr>
          <p:cNvPr id="14" name="CuadroTexto 13">
            <a:extLst>
              <a:ext uri="{FF2B5EF4-FFF2-40B4-BE49-F238E27FC236}">
                <a16:creationId xmlns:a16="http://schemas.microsoft.com/office/drawing/2014/main" id="{86AF0937-3753-D0DE-09CD-466E9084D93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BCA9F372-9377-20F9-A756-06B9ADA13473}"/>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745D6F39-10BD-A05A-BC51-D5EEF903C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1707D26-8894-595E-B067-6979885BCDF5}"/>
              </a:ext>
            </a:extLst>
          </p:cNvPr>
          <p:cNvSpPr/>
          <p:nvPr/>
        </p:nvSpPr>
        <p:spPr>
          <a:xfrm>
            <a:off x="9568206" y="3606982"/>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E7F47488-E7ED-95D3-2909-B122009A1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394636F2-9CD9-BCF8-BF9C-5A91A0BC328D}"/>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3E744644-A894-E0AC-6761-F1384861F150}"/>
              </a:ext>
            </a:extLst>
          </p:cNvPr>
          <p:cNvSpPr/>
          <p:nvPr/>
        </p:nvSpPr>
        <p:spPr>
          <a:xfrm>
            <a:off x="8688083" y="5235387"/>
            <a:ext cx="6788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3168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4205D-A10A-FB05-BE3F-1CE7DFF9096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EDFCE5-D983-AAC7-0C9B-29DD28F23CCB}"/>
              </a:ext>
            </a:extLst>
          </p:cNvPr>
          <p:cNvSpPr>
            <a:spLocks noGrp="1"/>
          </p:cNvSpPr>
          <p:nvPr>
            <p:ph idx="1"/>
          </p:nvPr>
        </p:nvSpPr>
        <p:spPr>
          <a:xfrm>
            <a:off x="983551" y="1972038"/>
            <a:ext cx="6453817" cy="3911237"/>
          </a:xfrm>
        </p:spPr>
        <p:txBody>
          <a:bodyPr>
            <a:normAutofit/>
          </a:bodyPr>
          <a:lstStyle/>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lateral 1).</a:t>
            </a:r>
          </a:p>
          <a:p>
            <a:pPr marL="0" indent="0">
              <a:buNone/>
            </a:pPr>
            <a:endParaRPr lang="es-ES" sz="1500" dirty="0"/>
          </a:p>
          <a:p>
            <a:pPr marL="0" indent="0">
              <a:buNone/>
            </a:pPr>
            <a:r>
              <a:rPr lang="es-ES" sz="1500" dirty="0"/>
              <a:t>Automáticamente será redirigido a la página con el listado global de recetas a eliminar, cuyo formato es muy similar al listado global diapositiva 34, excepto porque las tarjetas de receta solo disponen del botón “Eliminar” (véase captura lateral 2).</a:t>
            </a:r>
          </a:p>
          <a:p>
            <a:pPr marL="0" indent="0">
              <a:buNone/>
            </a:pPr>
            <a:endParaRPr lang="es-ES" sz="1500" dirty="0"/>
          </a:p>
          <a:p>
            <a:pPr marL="0" indent="0">
              <a:buNone/>
            </a:pPr>
            <a:r>
              <a:rPr lang="es-ES" sz="1500" dirty="0"/>
              <a:t>Si hacemos clic en el botón “Eliminar” y una vez confirmada la eliminación, la tarjeta de dicha receta desaparece del listado automáticamente.</a:t>
            </a:r>
          </a:p>
        </p:txBody>
      </p:sp>
      <p:sp>
        <p:nvSpPr>
          <p:cNvPr id="4" name="Marcador de pie de página 3">
            <a:extLst>
              <a:ext uri="{FF2B5EF4-FFF2-40B4-BE49-F238E27FC236}">
                <a16:creationId xmlns:a16="http://schemas.microsoft.com/office/drawing/2014/main" id="{0AFBF000-6AE2-A6C3-A81F-2A8588B27AC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4966C0-0721-1D2C-8BA0-204DEE47066C}"/>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a:t>
            </a:r>
            <a:r>
              <a:rPr lang="es-ES" dirty="0" err="1"/>
              <a:t>ii</a:t>
            </a:r>
            <a:endParaRPr lang="es-ES" dirty="0"/>
          </a:p>
        </p:txBody>
      </p:sp>
      <p:sp>
        <p:nvSpPr>
          <p:cNvPr id="14" name="CuadroTexto 13">
            <a:extLst>
              <a:ext uri="{FF2B5EF4-FFF2-40B4-BE49-F238E27FC236}">
                <a16:creationId xmlns:a16="http://schemas.microsoft.com/office/drawing/2014/main" id="{F3542EE8-664F-EB40-1ECD-829A4474F1A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A3C034EC-DAAE-01E6-120C-479999D9C384}"/>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9F840B6C-0D8F-3130-7085-1DEEAB48FBDC}"/>
              </a:ext>
            </a:extLst>
          </p:cNvPr>
          <p:cNvPicPr>
            <a:picLocks noChangeAspect="1"/>
          </p:cNvPicPr>
          <p:nvPr/>
        </p:nvPicPr>
        <p:blipFill rotWithShape="1">
          <a:blip r:embed="rId2"/>
          <a:srcRect l="10376" t="5552" r="14524" b="26938"/>
          <a:stretch>
            <a:fillRect/>
          </a:stretch>
        </p:blipFill>
        <p:spPr bwMode="auto">
          <a:xfrm>
            <a:off x="7522283" y="1839971"/>
            <a:ext cx="4121738" cy="2084455"/>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F696211E-40AA-68AA-8642-73EA5A2D6804}"/>
              </a:ext>
            </a:extLst>
          </p:cNvPr>
          <p:cNvSpPr/>
          <p:nvPr/>
        </p:nvSpPr>
        <p:spPr>
          <a:xfrm>
            <a:off x="8683032" y="29202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gráfica del listado global de recetas a eliminar donde se aprecia una tarjeta de receta estándar.">
            <a:extLst>
              <a:ext uri="{FF2B5EF4-FFF2-40B4-BE49-F238E27FC236}">
                <a16:creationId xmlns:a16="http://schemas.microsoft.com/office/drawing/2014/main" id="{22F8DAF4-5748-DC25-F69D-0A6DEF22EB50}"/>
              </a:ext>
            </a:extLst>
          </p:cNvPr>
          <p:cNvPicPr>
            <a:picLocks noChangeAspect="1"/>
          </p:cNvPicPr>
          <p:nvPr/>
        </p:nvPicPr>
        <p:blipFill rotWithShape="1">
          <a:blip r:embed="rId3"/>
          <a:srcRect l="10993" t="5090" r="13915" b="21047"/>
          <a:stretch>
            <a:fillRect/>
          </a:stretch>
        </p:blipFill>
        <p:spPr bwMode="auto">
          <a:xfrm>
            <a:off x="7522283" y="4175948"/>
            <a:ext cx="4121738" cy="2280381"/>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0B8640-2696-58E1-9372-89A716CFFF51}"/>
              </a:ext>
            </a:extLst>
          </p:cNvPr>
          <p:cNvSpPr/>
          <p:nvPr/>
        </p:nvSpPr>
        <p:spPr>
          <a:xfrm>
            <a:off x="8833104" y="6173028"/>
            <a:ext cx="1615667"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8140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91DF-5317-D43A-C160-6C64334946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61AF64-1363-3128-0EA6-712A8648B384}"/>
              </a:ext>
            </a:extLst>
          </p:cNvPr>
          <p:cNvSpPr>
            <a:spLocks noGrp="1"/>
          </p:cNvSpPr>
          <p:nvPr>
            <p:ph type="title"/>
          </p:nvPr>
        </p:nvSpPr>
        <p:spPr/>
        <p:txBody>
          <a:bodyPr/>
          <a:lstStyle/>
          <a:p>
            <a:r>
              <a:rPr lang="es-ES" dirty="0"/>
              <a:t>Descripción y Usos cabecera</a:t>
            </a:r>
          </a:p>
        </p:txBody>
      </p:sp>
      <p:sp>
        <p:nvSpPr>
          <p:cNvPr id="3" name="Marcador de contenido 2">
            <a:extLst>
              <a:ext uri="{FF2B5EF4-FFF2-40B4-BE49-F238E27FC236}">
                <a16:creationId xmlns:a16="http://schemas.microsoft.com/office/drawing/2014/main" id="{C45E4E6E-BC8A-FA9C-2C7B-D114DD091A95}"/>
              </a:ext>
            </a:extLst>
          </p:cNvPr>
          <p:cNvSpPr>
            <a:spLocks noGrp="1"/>
          </p:cNvSpPr>
          <p:nvPr>
            <p:ph idx="1"/>
          </p:nvPr>
        </p:nvSpPr>
        <p:spPr>
          <a:xfrm>
            <a:off x="725171" y="2071530"/>
            <a:ext cx="4625339" cy="4079082"/>
          </a:xfrm>
        </p:spPr>
        <p:txBody>
          <a:bodyPr>
            <a:normAutofit fontScale="77500" lnSpcReduction="20000"/>
          </a:bodyPr>
          <a:lstStyle/>
          <a:p>
            <a:r>
              <a:rPr lang="es-ES" sz="2100" dirty="0"/>
              <a:t>Logotipo: enlace para volver a página de inicio de desde cualquier página del sitio web. Se distingue entre página de inicio de zona pública y de zona privada. (flecha amarilla).</a:t>
            </a:r>
          </a:p>
          <a:p>
            <a:pPr lvl="0"/>
            <a:r>
              <a:rPr lang="es-ES" sz="2100" dirty="0"/>
              <a:t>Nombre y slogan de marca: Parte superior central de cabecera de página (flecha verde) o zona media centrada de cabecera de página en pantallas medianas y pequeñas.</a:t>
            </a:r>
          </a:p>
          <a:p>
            <a:pPr lvl="0"/>
            <a:r>
              <a:rPr lang="es-ES" sz="2100" dirty="0"/>
              <a:t>Enlace a </a:t>
            </a:r>
            <a:r>
              <a:rPr lang="es-ES" sz="2100" dirty="0" err="1"/>
              <a:t>login</a:t>
            </a:r>
            <a:r>
              <a:rPr lang="es-ES" sz="2100" dirty="0"/>
              <a:t>/registro (parte pública) o zona de información de sesión y enlace a cierre de esta(parte privada). Parte superior derecha de cabecera de página (véase capturas superiores) o zona inferior centrada de cabecera de página en pantallas medianas y pequeñas.</a:t>
            </a:r>
          </a:p>
          <a:p>
            <a:endParaRPr lang="es-ES" sz="1500" dirty="0"/>
          </a:p>
        </p:txBody>
      </p:sp>
      <p:sp>
        <p:nvSpPr>
          <p:cNvPr id="4" name="Marcador de pie de página 3">
            <a:extLst>
              <a:ext uri="{FF2B5EF4-FFF2-40B4-BE49-F238E27FC236}">
                <a16:creationId xmlns:a16="http://schemas.microsoft.com/office/drawing/2014/main" id="{8D0387A2-55E4-CEBD-9520-979AAE86BE22}"/>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C241C401-4FAB-97A2-C7FB-4ADA1F362571}"/>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0AAD308B-D30A-3224-B163-19C16FE520E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4F794FF-8629-49C2-77D5-7A1902801969}"/>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5D7900D2-C4BD-ED61-0A97-2118AE603764}"/>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cxnSp>
        <p:nvCxnSpPr>
          <p:cNvPr id="9" name="Conector recto de flecha 8">
            <a:extLst>
              <a:ext uri="{FF2B5EF4-FFF2-40B4-BE49-F238E27FC236}">
                <a16:creationId xmlns:a16="http://schemas.microsoft.com/office/drawing/2014/main" id="{565BBF3D-062E-9E20-6671-C77FD7924F92}"/>
              </a:ext>
            </a:extLst>
          </p:cNvPr>
          <p:cNvCxnSpPr/>
          <p:nvPr/>
        </p:nvCxnSpPr>
        <p:spPr>
          <a:xfrm>
            <a:off x="5260816" y="1887062"/>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FDC24CE-2EE9-E477-ED20-44D839B1CD1E}"/>
              </a:ext>
            </a:extLst>
          </p:cNvPr>
          <p:cNvCxnSpPr/>
          <p:nvPr/>
        </p:nvCxnSpPr>
        <p:spPr>
          <a:xfrm>
            <a:off x="5260816" y="4328161"/>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70AFF41A-3AE8-8232-6209-EBB34BD431D7}"/>
              </a:ext>
            </a:extLst>
          </p:cNvPr>
          <p:cNvCxnSpPr/>
          <p:nvPr/>
        </p:nvCxnSpPr>
        <p:spPr>
          <a:xfrm>
            <a:off x="6707505" y="1845628"/>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4C81FD0-A068-3B0F-CB40-B41C7FCBA3A9}"/>
              </a:ext>
            </a:extLst>
          </p:cNvPr>
          <p:cNvCxnSpPr/>
          <p:nvPr/>
        </p:nvCxnSpPr>
        <p:spPr>
          <a:xfrm>
            <a:off x="6974205" y="4320470"/>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88B5A898-E3B6-13FF-21B4-2A8A1BC66095}"/>
              </a:ext>
            </a:extLst>
          </p:cNvPr>
          <p:cNvCxnSpPr/>
          <p:nvPr/>
        </p:nvCxnSpPr>
        <p:spPr>
          <a:xfrm>
            <a:off x="8565674" y="187163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23E51BA4-EA3B-040D-B44B-79976E43AAC1}"/>
              </a:ext>
            </a:extLst>
          </p:cNvPr>
          <p:cNvCxnSpPr/>
          <p:nvPr/>
        </p:nvCxnSpPr>
        <p:spPr>
          <a:xfrm>
            <a:off x="9275286" y="441286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625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2FA4-E076-2980-0279-8233394E92E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248511-1ABD-B3E6-DD29-DA4D8B28DEBE}"/>
              </a:ext>
            </a:extLst>
          </p:cNvPr>
          <p:cNvSpPr>
            <a:spLocks noGrp="1"/>
          </p:cNvSpPr>
          <p:nvPr>
            <p:ph idx="1"/>
          </p:nvPr>
        </p:nvSpPr>
        <p:spPr>
          <a:xfrm>
            <a:off x="983551" y="1813780"/>
            <a:ext cx="7038657" cy="4276362"/>
          </a:xfrm>
        </p:spPr>
        <p:txBody>
          <a:bodyPr>
            <a:normAutofit/>
          </a:bodyPr>
          <a:lstStyle/>
          <a:p>
            <a:pPr marL="0" indent="0">
              <a:buNone/>
            </a:pPr>
            <a:r>
              <a:rPr lang="es-ES" sz="1500" dirty="0"/>
              <a:t>El usuario de tipo administrador tiene funcionalidades para ver, modificar y eliminar notificaciones de cualquier usuario, debido a que desempeña un papel de moderador. Por ello, algunas de las funcionalidades del menú desplegable “Notificaciones” son las mismas que para el usuario de tipo cliente, pero otras son exclusivas de este perfil (véase captura lateral 1).</a:t>
            </a:r>
          </a:p>
          <a:p>
            <a:pPr marL="0" indent="0">
              <a:buNone/>
            </a:pPr>
            <a:r>
              <a:rPr lang="es-ES" sz="1500" dirty="0"/>
              <a:t>La funcionalidad de crear notificaciones está localizada en el mismo lugar (menú desplegable “Notificaciones” de la barra de navegación) y se encuentra implementada del mismo modo que para el perfil de usuario registrado de tipo cliente. La única salvedad es que el destinatario en este caso puede ser o un usuario o usando la palabra clave “global” para todos los usuarios registrados ya sean de tipo </a:t>
            </a:r>
            <a:r>
              <a:rPr lang="es-ES" sz="1500" dirty="0" err="1"/>
              <a:t>admin</a:t>
            </a:r>
            <a:r>
              <a:rPr lang="es-ES" sz="1500" dirty="0"/>
              <a:t> o cliente (véase captura lateral 2), esto permite enviar una notificación de forma masiva (útil en caso de avisos generalizados de cualquier índole).</a:t>
            </a:r>
          </a:p>
          <a:p>
            <a:pPr marL="0" indent="0">
              <a:buNone/>
            </a:pPr>
            <a:r>
              <a:rPr lang="es-ES" sz="1500" dirty="0"/>
              <a:t>Dicha función se encuentra descrita en diapositiva 26, para más información, remítase a él.</a:t>
            </a:r>
          </a:p>
        </p:txBody>
      </p:sp>
      <p:sp>
        <p:nvSpPr>
          <p:cNvPr id="4" name="Marcador de pie de página 3">
            <a:extLst>
              <a:ext uri="{FF2B5EF4-FFF2-40B4-BE49-F238E27FC236}">
                <a16:creationId xmlns:a16="http://schemas.microsoft.com/office/drawing/2014/main" id="{8A04F943-23CC-8C17-BAD7-02543ADFBD79}"/>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B4B3CEA-DC0D-CAFF-5981-11B1C7A879B1}"/>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Crear notificación</a:t>
            </a:r>
          </a:p>
        </p:txBody>
      </p:sp>
      <p:sp>
        <p:nvSpPr>
          <p:cNvPr id="14" name="CuadroTexto 13">
            <a:extLst>
              <a:ext uri="{FF2B5EF4-FFF2-40B4-BE49-F238E27FC236}">
                <a16:creationId xmlns:a16="http://schemas.microsoft.com/office/drawing/2014/main" id="{927E4FA0-658A-0D8A-78E8-74878A6A102A}"/>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F28D729-710E-495B-4E71-61A0964CE026}"/>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D513D2AC-D9CB-6117-0DE0-76F506F319AE}"/>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pic>
        <p:nvPicPr>
          <p:cNvPr id="9" name="Imagen 8" descr="Interfaz gráfica de página de nueva notificación para usuarios tipo admin.">
            <a:extLst>
              <a:ext uri="{FF2B5EF4-FFF2-40B4-BE49-F238E27FC236}">
                <a16:creationId xmlns:a16="http://schemas.microsoft.com/office/drawing/2014/main" id="{26B4F95A-7C83-AF70-B881-592299264873}"/>
              </a:ext>
            </a:extLst>
          </p:cNvPr>
          <p:cNvPicPr>
            <a:picLocks noChangeAspect="1"/>
          </p:cNvPicPr>
          <p:nvPr/>
        </p:nvPicPr>
        <p:blipFill rotWithShape="1">
          <a:blip r:embed="rId3"/>
          <a:srcRect l="15709" t="3855" r="16761" b="36453"/>
          <a:stretch>
            <a:fillRect/>
          </a:stretch>
        </p:blipFill>
        <p:spPr bwMode="auto">
          <a:xfrm>
            <a:off x="8022209" y="4270670"/>
            <a:ext cx="3706725" cy="184277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3B0C4C77-8D4E-2F86-1B02-AD011752A5F9}"/>
              </a:ext>
            </a:extLst>
          </p:cNvPr>
          <p:cNvSpPr/>
          <p:nvPr/>
        </p:nvSpPr>
        <p:spPr>
          <a:xfrm>
            <a:off x="9113571" y="5435926"/>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8225C0C-D46C-1C35-1A34-84ECC0E4CF4A}"/>
              </a:ext>
            </a:extLst>
          </p:cNvPr>
          <p:cNvSpPr/>
          <p:nvPr/>
        </p:nvSpPr>
        <p:spPr>
          <a:xfrm>
            <a:off x="9930447" y="2534247"/>
            <a:ext cx="499745" cy="11537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874804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B6A8-62FA-4B8A-C7A0-D88AA4C193E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C8E9D1-285A-A991-7201-CE619F111E78}"/>
              </a:ext>
            </a:extLst>
          </p:cNvPr>
          <p:cNvSpPr>
            <a:spLocks noGrp="1"/>
          </p:cNvSpPr>
          <p:nvPr>
            <p:ph idx="1"/>
          </p:nvPr>
        </p:nvSpPr>
        <p:spPr>
          <a:xfrm>
            <a:off x="1057038" y="1880717"/>
            <a:ext cx="6743129" cy="4002558"/>
          </a:xfrm>
        </p:spPr>
        <p:txBody>
          <a:bodyPr>
            <a:normAutofit/>
          </a:bodyPr>
          <a:lstStyle/>
          <a:p>
            <a:pPr marL="0" indent="0">
              <a:buNone/>
            </a:pPr>
            <a:r>
              <a:rPr lang="es-ES" sz="1500" dirty="0"/>
              <a:t>Simplemente se ha de hacer clic en el enlace “Ver Notificaciones” del menú desplegable “Notificaciones” de la barra de navegación (véase captura lateral 1).</a:t>
            </a:r>
          </a:p>
          <a:p>
            <a:pPr marL="0" indent="0">
              <a:buNone/>
            </a:pPr>
            <a:r>
              <a:rPr lang="es-ES" sz="1500" dirty="0"/>
              <a:t>Esto nos redirigirá automáticamente a la página con el listado global de notificaciones, que mantiene el mismo formato que el resto de los listados de visualización de datos de todo el sitio web. </a:t>
            </a:r>
          </a:p>
          <a:p>
            <a:pPr marL="0" indent="0">
              <a:buNone/>
            </a:pPr>
            <a:endParaRPr lang="es-ES" sz="1500" dirty="0"/>
          </a:p>
          <a:p>
            <a:pPr marL="0" indent="0">
              <a:buNone/>
            </a:pPr>
            <a:endParaRPr lang="es-ES" sz="1500" dirty="0"/>
          </a:p>
          <a:p>
            <a:pPr marL="0" indent="0">
              <a:buNone/>
            </a:pPr>
            <a:r>
              <a:rPr lang="es-ES" sz="1500" dirty="0"/>
              <a:t>Disponemos de una barra de búsqueda por palabra para filtrar notificaciones y seguidamente el listado de tarjetas de notificación cada una con los datos correspondientes a esa notificación y dos botones “Modificar” y “Eliminar” (véase captura lateral 2).</a:t>
            </a:r>
          </a:p>
        </p:txBody>
      </p:sp>
      <p:sp>
        <p:nvSpPr>
          <p:cNvPr id="4" name="Marcador de pie de página 3">
            <a:extLst>
              <a:ext uri="{FF2B5EF4-FFF2-40B4-BE49-F238E27FC236}">
                <a16:creationId xmlns:a16="http://schemas.microsoft.com/office/drawing/2014/main" id="{BFA51678-1A29-2E24-9201-0EAB5A554B70}"/>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74797C17-A4CA-E843-DAAB-EE681D37B9B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ver notificaciones</a:t>
            </a:r>
          </a:p>
        </p:txBody>
      </p:sp>
      <p:sp>
        <p:nvSpPr>
          <p:cNvPr id="14" name="CuadroTexto 13">
            <a:extLst>
              <a:ext uri="{FF2B5EF4-FFF2-40B4-BE49-F238E27FC236}">
                <a16:creationId xmlns:a16="http://schemas.microsoft.com/office/drawing/2014/main" id="{8333BA43-7FA1-3F32-549D-6734E3FF79ED}"/>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53DD8FAD-319B-F838-26EF-7345DC536E7D}"/>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3683A3A4-599F-311A-DCFB-1C96D8A85D94}"/>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5644F495-2116-74D7-07E3-98076B03DE25}"/>
              </a:ext>
            </a:extLst>
          </p:cNvPr>
          <p:cNvSpPr/>
          <p:nvPr/>
        </p:nvSpPr>
        <p:spPr>
          <a:xfrm>
            <a:off x="9875571" y="3362969"/>
            <a:ext cx="528320" cy="2743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6" name="Imagen 5" descr="Interfaz gráfica de la página que muestra el listado global de notificaciones.">
            <a:extLst>
              <a:ext uri="{FF2B5EF4-FFF2-40B4-BE49-F238E27FC236}">
                <a16:creationId xmlns:a16="http://schemas.microsoft.com/office/drawing/2014/main" id="{03846156-9D63-002F-8582-FE6F3F1BA136}"/>
              </a:ext>
            </a:extLst>
          </p:cNvPr>
          <p:cNvPicPr>
            <a:picLocks noChangeAspect="1"/>
          </p:cNvPicPr>
          <p:nvPr/>
        </p:nvPicPr>
        <p:blipFill rotWithShape="1">
          <a:blip r:embed="rId3"/>
          <a:srcRect l="17195" t="7179" r="17192" b="27061"/>
          <a:stretch>
            <a:fillRect/>
          </a:stretch>
        </p:blipFill>
        <p:spPr bwMode="auto">
          <a:xfrm>
            <a:off x="8022210" y="4287863"/>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53665868-2267-17DA-F8C9-AC425DEF28C6}"/>
              </a:ext>
            </a:extLst>
          </p:cNvPr>
          <p:cNvSpPr/>
          <p:nvPr/>
        </p:nvSpPr>
        <p:spPr>
          <a:xfrm>
            <a:off x="9078011" y="5952833"/>
            <a:ext cx="1427480" cy="36068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45793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D73E-421F-7A33-7272-86EBCD7FE9E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554FBE-EABA-7B26-055E-F72605A6D2F8}"/>
              </a:ext>
            </a:extLst>
          </p:cNvPr>
          <p:cNvSpPr>
            <a:spLocks noGrp="1"/>
          </p:cNvSpPr>
          <p:nvPr>
            <p:ph idx="1"/>
          </p:nvPr>
        </p:nvSpPr>
        <p:spPr>
          <a:xfrm>
            <a:off x="1057038" y="1880717"/>
            <a:ext cx="6743129" cy="4002558"/>
          </a:xfrm>
        </p:spPr>
        <p:txBody>
          <a:bodyPr>
            <a:normAutofit/>
          </a:bodyPr>
          <a:lstStyle/>
          <a:p>
            <a:pPr marL="0" indent="0">
              <a:buNone/>
            </a:pPr>
            <a:r>
              <a:rPr lang="es-ES" sz="1500" dirty="0"/>
              <a:t>Para modificar una notificación tenemos dos rutas posibles:</a:t>
            </a:r>
          </a:p>
          <a:p>
            <a:pPr marL="0" indent="0">
              <a:buNone/>
            </a:pPr>
            <a:endParaRPr lang="es-ES" sz="1500" dirty="0"/>
          </a:p>
          <a:p>
            <a:pPr marL="0" indent="0">
              <a:buNone/>
            </a:pPr>
            <a:r>
              <a:rPr lang="es-ES" sz="1500" dirty="0"/>
              <a:t>Desde página “Ver Notificaciones”:</a:t>
            </a:r>
          </a:p>
          <a:p>
            <a:pPr marL="0" indent="0">
              <a:buNone/>
            </a:pPr>
            <a:r>
              <a:rPr lang="es-ES" sz="1500" dirty="0"/>
              <a:t>Desde “Ver Notificaciones” descrito en el punto anterior, hacemos clic en el botón “Modificar” de la notificación que deseemos actualizar (véase captura lateral 1), esto nos redirigirá directamente al formulario de modificación de esa notificación con el mensaje actual precargado (véase captura lateral 2). </a:t>
            </a:r>
          </a:p>
          <a:p>
            <a:pPr marL="0" indent="0">
              <a:buNone/>
            </a:pPr>
            <a:r>
              <a:rPr lang="es-ES" sz="1500" dirty="0"/>
              <a:t>Una vez modificado el mensaje hacemos clic en el botón “Modificar” y si la actualización se realiza exitosamente aparece un mensaje en la parte inferior del formulario (véase captura lateral 3). </a:t>
            </a:r>
          </a:p>
        </p:txBody>
      </p:sp>
      <p:sp>
        <p:nvSpPr>
          <p:cNvPr id="4" name="Marcador de pie de página 3">
            <a:extLst>
              <a:ext uri="{FF2B5EF4-FFF2-40B4-BE49-F238E27FC236}">
                <a16:creationId xmlns:a16="http://schemas.microsoft.com/office/drawing/2014/main" id="{711AA85D-2CA6-4C65-DD37-1A30E4F3B06F}"/>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9657BC-FE0A-ECA5-05E8-6B754FF412A4}"/>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i</a:t>
            </a:r>
          </a:p>
        </p:txBody>
      </p:sp>
      <p:sp>
        <p:nvSpPr>
          <p:cNvPr id="14" name="CuadroTexto 13">
            <a:extLst>
              <a:ext uri="{FF2B5EF4-FFF2-40B4-BE49-F238E27FC236}">
                <a16:creationId xmlns:a16="http://schemas.microsoft.com/office/drawing/2014/main" id="{960F52FA-3ECE-1B11-9F0A-D06D5E67D041}"/>
              </a:ext>
            </a:extLst>
          </p:cNvPr>
          <p:cNvSpPr txBox="1"/>
          <p:nvPr/>
        </p:nvSpPr>
        <p:spPr>
          <a:xfrm>
            <a:off x="8075053" y="4661317"/>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BA69CC1-CC7F-0421-4DE4-46712CEBA7CE}"/>
              </a:ext>
            </a:extLst>
          </p:cNvPr>
          <p:cNvSpPr txBox="1"/>
          <p:nvPr/>
        </p:nvSpPr>
        <p:spPr>
          <a:xfrm>
            <a:off x="5906423" y="170864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 la página que muestra el listado global de notificaciones.">
            <a:extLst>
              <a:ext uri="{FF2B5EF4-FFF2-40B4-BE49-F238E27FC236}">
                <a16:creationId xmlns:a16="http://schemas.microsoft.com/office/drawing/2014/main" id="{8633357C-BFD2-233C-1095-738536946503}"/>
              </a:ext>
            </a:extLst>
          </p:cNvPr>
          <p:cNvPicPr>
            <a:picLocks noChangeAspect="1"/>
          </p:cNvPicPr>
          <p:nvPr/>
        </p:nvPicPr>
        <p:blipFill rotWithShape="1">
          <a:blip r:embed="rId3"/>
          <a:srcRect l="17195" t="7179" r="17192" b="27061"/>
          <a:stretch>
            <a:fillRect/>
          </a:stretch>
        </p:blipFill>
        <p:spPr bwMode="auto">
          <a:xfrm>
            <a:off x="8075053" y="2040065"/>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E81E5AC-1BB0-96A3-4B2A-D4043426F85D}"/>
              </a:ext>
            </a:extLst>
          </p:cNvPr>
          <p:cNvSpPr/>
          <p:nvPr/>
        </p:nvSpPr>
        <p:spPr>
          <a:xfrm>
            <a:off x="9137703" y="3724540"/>
            <a:ext cx="1437640" cy="1507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de usuario gráfica, Aplicación&#10;&#10;El contenido generado por IA puede ser incorrecto.">
            <a:extLst>
              <a:ext uri="{FF2B5EF4-FFF2-40B4-BE49-F238E27FC236}">
                <a16:creationId xmlns:a16="http://schemas.microsoft.com/office/drawing/2014/main" id="{13CFBE4D-59F8-2156-CF4E-0124366E1F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897" t="33847" r="36644" b="42187"/>
          <a:stretch>
            <a:fillRect/>
          </a:stretch>
        </p:blipFill>
        <p:spPr bwMode="auto">
          <a:xfrm>
            <a:off x="6581141" y="4971785"/>
            <a:ext cx="2345690" cy="1151255"/>
          </a:xfrm>
          <a:prstGeom prst="rect">
            <a:avLst/>
          </a:prstGeom>
          <a:ln>
            <a:noFill/>
          </a:ln>
          <a:extLst>
            <a:ext uri="{53640926-AAD7-44D8-BBD7-CCE9431645EC}">
              <a14:shadowObscured xmlns:a14="http://schemas.microsoft.com/office/drawing/2010/main"/>
            </a:ext>
          </a:extLst>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C9C8D3C4-66C0-B4F9-5046-687147011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6278" y="4992740"/>
            <a:ext cx="2329815" cy="1130300"/>
          </a:xfrm>
          <a:prstGeom prst="rect">
            <a:avLst/>
          </a:prstGeom>
        </p:spPr>
      </p:pic>
      <p:sp>
        <p:nvSpPr>
          <p:cNvPr id="11" name="CuadroTexto 10">
            <a:extLst>
              <a:ext uri="{FF2B5EF4-FFF2-40B4-BE49-F238E27FC236}">
                <a16:creationId xmlns:a16="http://schemas.microsoft.com/office/drawing/2014/main" id="{590F0500-48AC-FC44-22B3-A8872813A586}"/>
              </a:ext>
            </a:extLst>
          </p:cNvPr>
          <p:cNvSpPr txBox="1"/>
          <p:nvPr/>
        </p:nvSpPr>
        <p:spPr>
          <a:xfrm>
            <a:off x="10796752" y="4661317"/>
            <a:ext cx="932183" cy="276999"/>
          </a:xfrm>
          <a:prstGeom prst="rect">
            <a:avLst/>
          </a:prstGeom>
          <a:noFill/>
        </p:spPr>
        <p:txBody>
          <a:bodyPr wrap="square" rtlCol="0">
            <a:spAutoFit/>
          </a:bodyPr>
          <a:lstStyle/>
          <a:p>
            <a:pPr algn="r"/>
            <a:r>
              <a:rPr lang="es-ES" sz="1200" dirty="0"/>
              <a:t>Captura 3</a:t>
            </a:r>
          </a:p>
        </p:txBody>
      </p:sp>
      <p:sp>
        <p:nvSpPr>
          <p:cNvPr id="13" name="Rectángulo 12">
            <a:extLst>
              <a:ext uri="{FF2B5EF4-FFF2-40B4-BE49-F238E27FC236}">
                <a16:creationId xmlns:a16="http://schemas.microsoft.com/office/drawing/2014/main" id="{53AD4033-C133-6CAD-E395-099C60F64D07}"/>
              </a:ext>
            </a:extLst>
          </p:cNvPr>
          <p:cNvSpPr/>
          <p:nvPr/>
        </p:nvSpPr>
        <p:spPr>
          <a:xfrm>
            <a:off x="9392920" y="5892165"/>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64089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7B3D-2328-B917-4EB7-71BE5F08750B}"/>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0ADFF7-8721-19AD-3E8D-C5D22E1BD6DD}"/>
              </a:ext>
            </a:extLst>
          </p:cNvPr>
          <p:cNvSpPr>
            <a:spLocks noGrp="1"/>
          </p:cNvSpPr>
          <p:nvPr>
            <p:ph idx="1"/>
          </p:nvPr>
        </p:nvSpPr>
        <p:spPr>
          <a:xfrm>
            <a:off x="822960" y="1880717"/>
            <a:ext cx="6977207" cy="4002558"/>
          </a:xfrm>
        </p:spPr>
        <p:txBody>
          <a:bodyPr>
            <a:normAutofit/>
          </a:bodyPr>
          <a:lstStyle/>
          <a:p>
            <a:pPr marL="0" indent="0">
              <a:buNone/>
            </a:pPr>
            <a:r>
              <a:rPr lang="es-ES" sz="1500" dirty="0"/>
              <a:t>Desde página “Modificar Notificación”:</a:t>
            </a:r>
          </a:p>
          <a:p>
            <a:pPr marL="0" indent="0">
              <a:buNone/>
            </a:pPr>
            <a:r>
              <a:rPr lang="es-ES" sz="1500" dirty="0"/>
              <a:t>Solo hemos de hacer clic en el enlace “Modificar Notificación” del menú desplegable “Notificaciones” (véase captura lateral 1).</a:t>
            </a:r>
          </a:p>
          <a:p>
            <a:pPr marL="0" indent="0">
              <a:buNone/>
            </a:pPr>
            <a:r>
              <a:rPr lang="es-ES" sz="1500" dirty="0"/>
              <a:t>Automáticamente, seremos redirigidos a la página con el listado global de notificaciones a modificar. La estructura de la página sigue el mismo formato que el resto de los listados del sitio web, disponemos de una barra de búsqueda por palabra y un listado de tarjetas con todas las notificaciones de la plataforma, cada tarjeta contiene los datos de esa notificación y un botón “Modificar” (véase captura lateral 2). </a:t>
            </a:r>
          </a:p>
          <a:p>
            <a:pPr marL="0" indent="0">
              <a:buNone/>
            </a:pPr>
            <a:r>
              <a:rPr lang="es-ES" sz="1500" dirty="0"/>
              <a:t>Al hacer clic sobre él nos redirige al formulario donde se encuentra precargado el mensaje de la notificación, listo para ser modificado y al hacer clic en Modificar, si la notificación se ha actualizado correctamente, nos aparecerá un mensaje de éxito justo debajo del botón (véase captura inferior). </a:t>
            </a:r>
          </a:p>
        </p:txBody>
      </p:sp>
      <p:sp>
        <p:nvSpPr>
          <p:cNvPr id="4" name="Marcador de pie de página 3">
            <a:extLst>
              <a:ext uri="{FF2B5EF4-FFF2-40B4-BE49-F238E27FC236}">
                <a16:creationId xmlns:a16="http://schemas.microsoft.com/office/drawing/2014/main" id="{F1C1CDA9-B3BE-B740-77BC-AA8E6914C8D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87A5129-E329-3D8C-E657-20A9DBB78792}"/>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a:t>
            </a:r>
            <a:r>
              <a:rPr lang="es-ES" dirty="0" err="1"/>
              <a:t>ii</a:t>
            </a:r>
            <a:endParaRPr lang="es-ES" dirty="0"/>
          </a:p>
        </p:txBody>
      </p:sp>
      <p:sp>
        <p:nvSpPr>
          <p:cNvPr id="14" name="CuadroTexto 13">
            <a:extLst>
              <a:ext uri="{FF2B5EF4-FFF2-40B4-BE49-F238E27FC236}">
                <a16:creationId xmlns:a16="http://schemas.microsoft.com/office/drawing/2014/main" id="{9FDB6CD5-35B2-EBB7-F43E-CEC35F4F7BEC}"/>
              </a:ext>
            </a:extLst>
          </p:cNvPr>
          <p:cNvSpPr txBox="1"/>
          <p:nvPr/>
        </p:nvSpPr>
        <p:spPr>
          <a:xfrm>
            <a:off x="10796713" y="3858552"/>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7194487-7E71-97E6-D587-7889F6B14F8A}"/>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l menú desplegable &quot;Notificaciones&quot; de la barra de navegación.">
            <a:extLst>
              <a:ext uri="{FF2B5EF4-FFF2-40B4-BE49-F238E27FC236}">
                <a16:creationId xmlns:a16="http://schemas.microsoft.com/office/drawing/2014/main" id="{A89B10CB-E66F-64C8-BA58-0EDA06F86C37}"/>
              </a:ext>
            </a:extLst>
          </p:cNvPr>
          <p:cNvPicPr>
            <a:picLocks noChangeAspect="1"/>
          </p:cNvPicPr>
          <p:nvPr/>
        </p:nvPicPr>
        <p:blipFill rotWithShape="1">
          <a:blip r:embed="rId3"/>
          <a:srcRect l="15709" t="4582" r="16693" b="34254"/>
          <a:stretch>
            <a:fillRect/>
          </a:stretch>
        </p:blipFill>
        <p:spPr bwMode="auto">
          <a:xfrm>
            <a:off x="7912806" y="1985641"/>
            <a:ext cx="3710444" cy="188849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1D2329FE-4FB7-2538-655A-FE93328F8884}"/>
              </a:ext>
            </a:extLst>
          </p:cNvPr>
          <p:cNvSpPr/>
          <p:nvPr/>
        </p:nvSpPr>
        <p:spPr>
          <a:xfrm>
            <a:off x="9861232" y="3202594"/>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Interfaz gráfica de la página con el listado global de notificaciones a modificar.">
            <a:extLst>
              <a:ext uri="{FF2B5EF4-FFF2-40B4-BE49-F238E27FC236}">
                <a16:creationId xmlns:a16="http://schemas.microsoft.com/office/drawing/2014/main" id="{DF1378B4-D386-E581-89D7-8AB55B67BE38}"/>
              </a:ext>
            </a:extLst>
          </p:cNvPr>
          <p:cNvPicPr>
            <a:picLocks noChangeAspect="1"/>
          </p:cNvPicPr>
          <p:nvPr/>
        </p:nvPicPr>
        <p:blipFill rotWithShape="1">
          <a:blip r:embed="rId4"/>
          <a:srcRect l="14507" t="4442" r="17902" b="14127"/>
          <a:stretch>
            <a:fillRect/>
          </a:stretch>
        </p:blipFill>
        <p:spPr bwMode="auto">
          <a:xfrm>
            <a:off x="7912805" y="4131145"/>
            <a:ext cx="3710445" cy="2514600"/>
          </a:xfrm>
          <a:prstGeom prst="rect">
            <a:avLst/>
          </a:prstGeom>
          <a:ln>
            <a:noFill/>
          </a:ln>
          <a:extLst>
            <a:ext uri="{53640926-AAD7-44D8-BBD7-CCE9431645EC}">
              <a14:shadowObscured xmlns:a14="http://schemas.microsoft.com/office/drawing/2010/main"/>
            </a:ext>
          </a:extLst>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A9EA4CDA-7592-FA86-08BB-08A35D3E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543" y="5515445"/>
            <a:ext cx="2329815" cy="1130300"/>
          </a:xfrm>
          <a:prstGeom prst="rect">
            <a:avLst/>
          </a:prstGeom>
        </p:spPr>
      </p:pic>
      <p:sp>
        <p:nvSpPr>
          <p:cNvPr id="17" name="Rectángulo 16">
            <a:extLst>
              <a:ext uri="{FF2B5EF4-FFF2-40B4-BE49-F238E27FC236}">
                <a16:creationId xmlns:a16="http://schemas.microsoft.com/office/drawing/2014/main" id="{A2E22AC8-99A0-E381-503E-28D8B9B1FB4E}"/>
              </a:ext>
            </a:extLst>
          </p:cNvPr>
          <p:cNvSpPr/>
          <p:nvPr/>
        </p:nvSpPr>
        <p:spPr>
          <a:xfrm>
            <a:off x="5248751" y="6393345"/>
            <a:ext cx="1490980" cy="22288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8" name="Rectángulo 17">
            <a:extLst>
              <a:ext uri="{FF2B5EF4-FFF2-40B4-BE49-F238E27FC236}">
                <a16:creationId xmlns:a16="http://schemas.microsoft.com/office/drawing/2014/main" id="{2DE5F349-53B2-1DED-959C-DA5B3384CF98}"/>
              </a:ext>
            </a:extLst>
          </p:cNvPr>
          <p:cNvSpPr/>
          <p:nvPr/>
        </p:nvSpPr>
        <p:spPr>
          <a:xfrm>
            <a:off x="9180652" y="5952960"/>
            <a:ext cx="1309548"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25754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56CD-BE59-5F76-2AB6-2A57013AF554}"/>
            </a:ext>
          </a:extLst>
        </p:cNvPr>
        <p:cNvGrpSpPr/>
        <p:nvPr/>
      </p:nvGrpSpPr>
      <p:grpSpPr>
        <a:xfrm>
          <a:off x="0" y="0"/>
          <a:ext cx="0" cy="0"/>
          <a:chOff x="0" y="0"/>
          <a:chExt cx="0" cy="0"/>
        </a:xfrm>
      </p:grpSpPr>
      <p:pic>
        <p:nvPicPr>
          <p:cNvPr id="6" name="Imagen 5" descr="Interfaz de usuario gráfica&#10;&#10;El contenido generado por IA puede ser incorrecto.">
            <a:extLst>
              <a:ext uri="{FF2B5EF4-FFF2-40B4-BE49-F238E27FC236}">
                <a16:creationId xmlns:a16="http://schemas.microsoft.com/office/drawing/2014/main" id="{BCB62BB0-52A8-DDC8-5E4D-5E0E54921474}"/>
              </a:ext>
            </a:extLst>
          </p:cNvPr>
          <p:cNvPicPr>
            <a:picLocks noChangeAspect="1"/>
          </p:cNvPicPr>
          <p:nvPr/>
        </p:nvPicPr>
        <p:blipFill rotWithShape="1">
          <a:blip r:embed="rId3"/>
          <a:srcRect l="17223" t="10081" r="15171" b="25042"/>
          <a:stretch>
            <a:fillRect/>
          </a:stretch>
        </p:blipFill>
        <p:spPr bwMode="auto">
          <a:xfrm>
            <a:off x="7912805" y="1913432"/>
            <a:ext cx="3710446" cy="2002790"/>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0AA8D8B4-FB19-DA5D-D3FB-22815AF0EC1E}"/>
              </a:ext>
            </a:extLst>
          </p:cNvPr>
          <p:cNvSpPr>
            <a:spLocks noGrp="1"/>
          </p:cNvSpPr>
          <p:nvPr>
            <p:ph idx="1"/>
          </p:nvPr>
        </p:nvSpPr>
        <p:spPr>
          <a:xfrm>
            <a:off x="822960" y="1880717"/>
            <a:ext cx="6977207" cy="4002558"/>
          </a:xfrm>
        </p:spPr>
        <p:txBody>
          <a:bodyPr>
            <a:normAutofit fontScale="92500" lnSpcReduction="10000"/>
          </a:bodyPr>
          <a:lstStyle/>
          <a:p>
            <a:pPr marL="0" indent="0">
              <a:buNone/>
            </a:pPr>
            <a:r>
              <a:rPr lang="es-ES" sz="1500" dirty="0"/>
              <a:t>Para eliminar una notificación disponemos de dos posibles rutas:</a:t>
            </a:r>
          </a:p>
          <a:p>
            <a:pPr marL="0" indent="0">
              <a:buNone/>
            </a:pPr>
            <a:r>
              <a:rPr lang="es-ES" sz="1500" dirty="0"/>
              <a:t>Desde página “Ver Notificaciones”:</a:t>
            </a:r>
          </a:p>
          <a:p>
            <a:pPr marL="0" indent="0">
              <a:buNone/>
            </a:pPr>
            <a:r>
              <a:rPr lang="es-ES" sz="1500" dirty="0"/>
              <a:t>Desde página “Ver Notificaciones” descrita en diapositiva 41, hacemos clic en el botón “Eliminar” de la notificación que deseemos borrar (véase captura lateral 1).</a:t>
            </a:r>
          </a:p>
          <a:p>
            <a:pPr marL="0" indent="0">
              <a:buNone/>
            </a:pPr>
            <a:r>
              <a:rPr lang="es-ES" sz="1500" dirty="0"/>
              <a:t>Después de confirmar la eliminación, la notificación desaparecerá automáticamente del listado de notificaciones.</a:t>
            </a:r>
          </a:p>
          <a:p>
            <a:pPr marL="0" indent="0">
              <a:buNone/>
            </a:pPr>
            <a:r>
              <a:rPr lang="es-ES" sz="1500" dirty="0"/>
              <a:t>Desde enlace “Eliminar Notificación”:</a:t>
            </a:r>
          </a:p>
          <a:p>
            <a:pPr marL="0" indent="0">
              <a:buNone/>
            </a:pPr>
            <a:r>
              <a:rPr lang="es-ES" sz="1500" dirty="0"/>
              <a:t> Solo hemos de hacer clic en el enlace “Eliminar Notificación” del menú desplegable “Notificaciones” (véase captura lateral 2).</a:t>
            </a:r>
          </a:p>
          <a:p>
            <a:pPr marL="0" indent="0">
              <a:buNone/>
            </a:pPr>
            <a:r>
              <a:rPr lang="es-ES" sz="1500" dirty="0"/>
              <a:t>Esto nos redirigirá automáticamente a la página que contiene el listado global de notificaciones a eliminar, tiene exactamente el mismo formato que el listado global de notificaciones a modificar, excepto que el único botón que contiene es el de “Eliminar” (véase captura inferior).</a:t>
            </a:r>
          </a:p>
        </p:txBody>
      </p:sp>
      <p:sp>
        <p:nvSpPr>
          <p:cNvPr id="4" name="Marcador de pie de página 3">
            <a:extLst>
              <a:ext uri="{FF2B5EF4-FFF2-40B4-BE49-F238E27FC236}">
                <a16:creationId xmlns:a16="http://schemas.microsoft.com/office/drawing/2014/main" id="{CE4325B3-1705-5C47-AC9A-34224C66E93B}"/>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429FACA3-DF2A-27E2-5CB9-00B32861DA91}"/>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eliminar notificación i</a:t>
            </a:r>
          </a:p>
        </p:txBody>
      </p:sp>
      <p:sp>
        <p:nvSpPr>
          <p:cNvPr id="14" name="CuadroTexto 13">
            <a:extLst>
              <a:ext uri="{FF2B5EF4-FFF2-40B4-BE49-F238E27FC236}">
                <a16:creationId xmlns:a16="http://schemas.microsoft.com/office/drawing/2014/main" id="{DBE64308-BFCA-F272-9AC8-741B9F623374}"/>
              </a:ext>
            </a:extLst>
          </p:cNvPr>
          <p:cNvSpPr txBox="1"/>
          <p:nvPr/>
        </p:nvSpPr>
        <p:spPr>
          <a:xfrm>
            <a:off x="10796713" y="4430395"/>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1C75FED-D56D-89A0-38FD-2A0703A089CB}"/>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C33A16F9-D766-E04B-2528-E0024F0F901A}"/>
              </a:ext>
            </a:extLst>
          </p:cNvPr>
          <p:cNvSpPr/>
          <p:nvPr/>
        </p:nvSpPr>
        <p:spPr>
          <a:xfrm>
            <a:off x="8969473" y="3625332"/>
            <a:ext cx="1431131" cy="1818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gráfica del menú desplegable &quot;Notificaciones&quot; de la barra de navegación.">
            <a:extLst>
              <a:ext uri="{FF2B5EF4-FFF2-40B4-BE49-F238E27FC236}">
                <a16:creationId xmlns:a16="http://schemas.microsoft.com/office/drawing/2014/main" id="{1D5F33A1-F315-4838-96CE-D44C5E6E8A04}"/>
              </a:ext>
            </a:extLst>
          </p:cNvPr>
          <p:cNvPicPr>
            <a:picLocks noChangeAspect="1"/>
          </p:cNvPicPr>
          <p:nvPr/>
        </p:nvPicPr>
        <p:blipFill rotWithShape="1">
          <a:blip r:embed="rId4"/>
          <a:srcRect l="16193" t="5112" r="16193" b="33711"/>
          <a:stretch>
            <a:fillRect/>
          </a:stretch>
        </p:blipFill>
        <p:spPr bwMode="auto">
          <a:xfrm>
            <a:off x="7912804" y="4707394"/>
            <a:ext cx="3710446" cy="188849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D20E00A7-71B5-955B-2FE9-567BC8F36302}"/>
              </a:ext>
            </a:extLst>
          </p:cNvPr>
          <p:cNvSpPr/>
          <p:nvPr/>
        </p:nvSpPr>
        <p:spPr>
          <a:xfrm>
            <a:off x="9796084" y="5536863"/>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 Sitio web&#10;&#10;El contenido generado por IA puede ser incorrecto.">
            <a:extLst>
              <a:ext uri="{FF2B5EF4-FFF2-40B4-BE49-F238E27FC236}">
                <a16:creationId xmlns:a16="http://schemas.microsoft.com/office/drawing/2014/main" id="{80534532-AFD3-FDF9-3B5E-504AF366609E}"/>
              </a:ext>
            </a:extLst>
          </p:cNvPr>
          <p:cNvPicPr>
            <a:picLocks noChangeAspect="1"/>
          </p:cNvPicPr>
          <p:nvPr/>
        </p:nvPicPr>
        <p:blipFill rotWithShape="1">
          <a:blip r:embed="rId5"/>
          <a:srcRect l="36110" t="45738" r="37144" b="21850"/>
          <a:stretch>
            <a:fillRect/>
          </a:stretch>
        </p:blipFill>
        <p:spPr bwMode="auto">
          <a:xfrm>
            <a:off x="6010517" y="5565458"/>
            <a:ext cx="1468120" cy="1000760"/>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705C785A-091E-7C3A-B683-45BEDB270A69}"/>
              </a:ext>
            </a:extLst>
          </p:cNvPr>
          <p:cNvSpPr/>
          <p:nvPr/>
        </p:nvSpPr>
        <p:spPr>
          <a:xfrm>
            <a:off x="5982577" y="6286778"/>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04195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0B63-F8AD-1711-897B-577FF6426437}"/>
            </a:ext>
          </a:extLst>
        </p:cNvPr>
        <p:cNvGrpSpPr/>
        <p:nvPr/>
      </p:nvGrpSpPr>
      <p:grpSpPr>
        <a:xfrm>
          <a:off x="0" y="0"/>
          <a:ext cx="0" cy="0"/>
          <a:chOff x="0" y="0"/>
          <a:chExt cx="0" cy="0"/>
        </a:xfrm>
      </p:grpSpPr>
      <p:pic>
        <p:nvPicPr>
          <p:cNvPr id="12" name="Imagen 11" descr="Interfaz de usuario gráfica, Texto, Aplicación&#10;&#10;El contenido generado por IA puede ser incorrecto.">
            <a:extLst>
              <a:ext uri="{FF2B5EF4-FFF2-40B4-BE49-F238E27FC236}">
                <a16:creationId xmlns:a16="http://schemas.microsoft.com/office/drawing/2014/main" id="{C9B02A17-0F1B-A3AF-9580-01B68AA1938E}"/>
              </a:ext>
            </a:extLst>
          </p:cNvPr>
          <p:cNvPicPr>
            <a:picLocks noChangeAspect="1"/>
          </p:cNvPicPr>
          <p:nvPr/>
        </p:nvPicPr>
        <p:blipFill rotWithShape="1">
          <a:blip r:embed="rId3"/>
          <a:srcRect l="15689" t="4583" r="16712" b="51549"/>
          <a:stretch>
            <a:fillRect/>
          </a:stretch>
        </p:blipFill>
        <p:spPr bwMode="auto">
          <a:xfrm>
            <a:off x="7940860" y="4714760"/>
            <a:ext cx="3710447" cy="1354455"/>
          </a:xfrm>
          <a:prstGeom prst="rect">
            <a:avLst/>
          </a:prstGeom>
          <a:ln>
            <a:noFill/>
          </a:ln>
          <a:extLst>
            <a:ext uri="{53640926-AAD7-44D8-BBD7-CCE9431645EC}">
              <a14:shadowObscured xmlns:a14="http://schemas.microsoft.com/office/drawing/2010/main"/>
            </a:ext>
          </a:extLst>
        </p:spPr>
      </p:pic>
      <p:pic>
        <p:nvPicPr>
          <p:cNvPr id="2" name="Imagen 1" descr="Interfaz gráfica del menú desplegable &quot;Notificaciones&quot; de la barra de navegación.">
            <a:extLst>
              <a:ext uri="{FF2B5EF4-FFF2-40B4-BE49-F238E27FC236}">
                <a16:creationId xmlns:a16="http://schemas.microsoft.com/office/drawing/2014/main" id="{3B83D5C5-B0D0-E14C-B200-73C09C309EF0}"/>
              </a:ext>
            </a:extLst>
          </p:cNvPr>
          <p:cNvPicPr>
            <a:picLocks noChangeAspect="1"/>
          </p:cNvPicPr>
          <p:nvPr/>
        </p:nvPicPr>
        <p:blipFill rotWithShape="1">
          <a:blip r:embed="rId4"/>
          <a:srcRect l="16200" t="5111" r="16200" b="40011"/>
          <a:stretch>
            <a:fillRect/>
          </a:stretch>
        </p:blipFill>
        <p:spPr bwMode="auto">
          <a:xfrm>
            <a:off x="7925253" y="1717417"/>
            <a:ext cx="3710446" cy="1694339"/>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B0E5D4EA-696D-56C1-1BA0-A13CE2E91D38}"/>
              </a:ext>
            </a:extLst>
          </p:cNvPr>
          <p:cNvSpPr>
            <a:spLocks noGrp="1"/>
          </p:cNvSpPr>
          <p:nvPr>
            <p:ph idx="1"/>
          </p:nvPr>
        </p:nvSpPr>
        <p:spPr>
          <a:xfrm>
            <a:off x="822960" y="1667172"/>
            <a:ext cx="6977207" cy="1478570"/>
          </a:xfrm>
        </p:spPr>
        <p:txBody>
          <a:bodyPr>
            <a:normAutofit/>
          </a:bodyPr>
          <a:lstStyle/>
          <a:p>
            <a:pPr marL="0" indent="0">
              <a:buNone/>
            </a:pPr>
            <a:r>
              <a:rPr lang="es-ES" sz="1500" dirty="0"/>
              <a:t>La funcionalidad de ver notificaciones recibidas está localizada en el mismo lugar (menú desplegable “Notificaciones” de la barra de navegación) y se encuentra implementada del mismo modo que para el perfil de usuario registrado de tipo cliente (</a:t>
            </a:r>
            <a:r>
              <a:rPr lang="es-ES" sz="1500" dirty="0" err="1"/>
              <a:t>vease</a:t>
            </a:r>
            <a:r>
              <a:rPr lang="es-ES" sz="1500" dirty="0"/>
              <a:t> captura lateral 1). Dicha función se encuentra descrita en diapositiva 24, para más información, remítase a él.</a:t>
            </a:r>
          </a:p>
          <a:p>
            <a:pPr marL="0" indent="0">
              <a:buNone/>
            </a:pPr>
            <a:endParaRPr lang="es-ES" sz="1500" dirty="0"/>
          </a:p>
        </p:txBody>
      </p:sp>
      <p:sp>
        <p:nvSpPr>
          <p:cNvPr id="4" name="Marcador de pie de página 3">
            <a:extLst>
              <a:ext uri="{FF2B5EF4-FFF2-40B4-BE49-F238E27FC236}">
                <a16:creationId xmlns:a16="http://schemas.microsoft.com/office/drawing/2014/main" id="{C9284A0B-4EA0-72B6-A2E5-D7E9F51B6D5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A89E09D-E0EC-4778-34C4-072F346C7817}"/>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mis notificaciones</a:t>
            </a:r>
          </a:p>
        </p:txBody>
      </p:sp>
      <p:sp>
        <p:nvSpPr>
          <p:cNvPr id="14" name="CuadroTexto 13">
            <a:extLst>
              <a:ext uri="{FF2B5EF4-FFF2-40B4-BE49-F238E27FC236}">
                <a16:creationId xmlns:a16="http://schemas.microsoft.com/office/drawing/2014/main" id="{6F850899-6BB5-7728-C103-FD29B709CD95}"/>
              </a:ext>
            </a:extLst>
          </p:cNvPr>
          <p:cNvSpPr txBox="1"/>
          <p:nvPr/>
        </p:nvSpPr>
        <p:spPr>
          <a:xfrm>
            <a:off x="10796713" y="4382334"/>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3368682-0F37-ED7F-4FB8-2ED58048DA6C}"/>
              </a:ext>
            </a:extLst>
          </p:cNvPr>
          <p:cNvSpPr txBox="1"/>
          <p:nvPr/>
        </p:nvSpPr>
        <p:spPr>
          <a:xfrm>
            <a:off x="5906423" y="1373199"/>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BBA3EFFD-C5DB-BE92-4F2D-D892C431DBED}"/>
              </a:ext>
            </a:extLst>
          </p:cNvPr>
          <p:cNvSpPr/>
          <p:nvPr/>
        </p:nvSpPr>
        <p:spPr>
          <a:xfrm>
            <a:off x="9796083" y="2998567"/>
            <a:ext cx="587375" cy="2481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Rectángulo 7">
            <a:extLst>
              <a:ext uri="{FF2B5EF4-FFF2-40B4-BE49-F238E27FC236}">
                <a16:creationId xmlns:a16="http://schemas.microsoft.com/office/drawing/2014/main" id="{9DB3C209-CFED-C079-4F9E-51F5390CB88C}"/>
              </a:ext>
            </a:extLst>
          </p:cNvPr>
          <p:cNvSpPr/>
          <p:nvPr/>
        </p:nvSpPr>
        <p:spPr>
          <a:xfrm>
            <a:off x="10962892" y="5274503"/>
            <a:ext cx="254192" cy="1795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 name="Título 1">
            <a:extLst>
              <a:ext uri="{FF2B5EF4-FFF2-40B4-BE49-F238E27FC236}">
                <a16:creationId xmlns:a16="http://schemas.microsoft.com/office/drawing/2014/main" id="{7F47936E-4DE9-1A4D-81CD-0D9B262FADCA}"/>
              </a:ext>
            </a:extLst>
          </p:cNvPr>
          <p:cNvSpPr txBox="1">
            <a:spLocks/>
          </p:cNvSpPr>
          <p:nvPr/>
        </p:nvSpPr>
        <p:spPr>
          <a:xfrm>
            <a:off x="822959" y="3264842"/>
            <a:ext cx="1090593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ver notificaciones no leídas</a:t>
            </a:r>
          </a:p>
        </p:txBody>
      </p:sp>
      <p:sp>
        <p:nvSpPr>
          <p:cNvPr id="16" name="Marcador de contenido 2">
            <a:extLst>
              <a:ext uri="{FF2B5EF4-FFF2-40B4-BE49-F238E27FC236}">
                <a16:creationId xmlns:a16="http://schemas.microsoft.com/office/drawing/2014/main" id="{A0B25B06-919A-C1BF-A4BE-094A3AC85572}"/>
              </a:ext>
            </a:extLst>
          </p:cNvPr>
          <p:cNvSpPr txBox="1">
            <a:spLocks/>
          </p:cNvSpPr>
          <p:nvPr/>
        </p:nvSpPr>
        <p:spPr>
          <a:xfrm>
            <a:off x="886064" y="4624989"/>
            <a:ext cx="6977207"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ver notificaciones no leídas está localizada en el mismo lugar (menú desplegable “Notificaciones” de la barra de navegación) y se encuentra implementada del mismo modo que para el perfil de usuario registrado de tipo cliente. Dicha función se encuentra descrita en diapositiva 25, para más información, remítase a él.</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879893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64122-AA82-B599-A1FC-83C38F16E96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67521F-A34D-ECB4-2B67-6C95D858EDE1}"/>
              </a:ext>
            </a:extLst>
          </p:cNvPr>
          <p:cNvSpPr>
            <a:spLocks noGrp="1"/>
          </p:cNvSpPr>
          <p:nvPr>
            <p:ph idx="1"/>
          </p:nvPr>
        </p:nvSpPr>
        <p:spPr>
          <a:xfrm>
            <a:off x="1162684" y="1844495"/>
            <a:ext cx="9612153" cy="1418635"/>
          </a:xfrm>
        </p:spPr>
        <p:txBody>
          <a:bodyPr>
            <a:normAutofit/>
          </a:bodyPr>
          <a:lstStyle/>
          <a:p>
            <a:pPr marL="0" indent="0">
              <a:buNone/>
            </a:pPr>
            <a:r>
              <a:rPr lang="es-ES" sz="1500" dirty="0"/>
              <a:t>Crear, editar y eliminar concursos:</a:t>
            </a:r>
          </a:p>
          <a:p>
            <a:pPr marL="0" indent="0">
              <a:buNone/>
            </a:pPr>
            <a:r>
              <a:rPr lang="es-ES" sz="1500" dirty="0"/>
              <a:t>Actualmente, la funcionalidad de crear, editar y/o eliminar concursos se encuentra en fase de desarrollo, pero se prevé que siga el mismo patrón de diseño de tarjetas y formularios del resto de funcionalidades del sitio web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BC8D643B-D2A5-71BD-2166-4FAE397A437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6B007F8-9C88-180F-C043-373C64173F76}"/>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Gestión de concursos</a:t>
            </a:r>
          </a:p>
        </p:txBody>
      </p:sp>
      <p:sp>
        <p:nvSpPr>
          <p:cNvPr id="5" name="Título 1">
            <a:extLst>
              <a:ext uri="{FF2B5EF4-FFF2-40B4-BE49-F238E27FC236}">
                <a16:creationId xmlns:a16="http://schemas.microsoft.com/office/drawing/2014/main" id="{18838BC8-2DCF-EB99-8B26-096ED4C42DA6}"/>
              </a:ext>
            </a:extLst>
          </p:cNvPr>
          <p:cNvSpPr txBox="1">
            <a:spLocks/>
          </p:cNvSpPr>
          <p:nvPr/>
        </p:nvSpPr>
        <p:spPr>
          <a:xfrm>
            <a:off x="1162684" y="2908484"/>
            <a:ext cx="1012156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Estadísticas e informes</a:t>
            </a:r>
          </a:p>
        </p:txBody>
      </p:sp>
      <p:sp>
        <p:nvSpPr>
          <p:cNvPr id="16" name="Marcador de contenido 2">
            <a:extLst>
              <a:ext uri="{FF2B5EF4-FFF2-40B4-BE49-F238E27FC236}">
                <a16:creationId xmlns:a16="http://schemas.microsoft.com/office/drawing/2014/main" id="{FF82876B-16CC-F30E-DA33-8E3B30ABFD09}"/>
              </a:ext>
            </a:extLst>
          </p:cNvPr>
          <p:cNvSpPr txBox="1">
            <a:spLocks/>
          </p:cNvSpPr>
          <p:nvPr/>
        </p:nvSpPr>
        <p:spPr>
          <a:xfrm>
            <a:off x="1162684" y="4327119"/>
            <a:ext cx="995187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ES" sz="1500" dirty="0"/>
              <a:t>Consultar estadísticas y general informes:</a:t>
            </a:r>
          </a:p>
          <a:p>
            <a:pPr marL="0" indent="0">
              <a:buNone/>
            </a:pPr>
            <a:r>
              <a:rPr lang="es-ES" sz="1500" dirty="0"/>
              <a:t>Actualmente la funcionalidad de consulta de estadísticas de uso se encuentra en fase de desarrollo, pero se prevé que el acceso sea a través de un enlace en la barra de navegación siguiendo el mismo patrón de diseño que el resto de las funcionalidades del sitio web </a:t>
            </a:r>
            <a:r>
              <a:rPr lang="es-ES" sz="1500" dirty="0" err="1"/>
              <a:t>Recipedium</a:t>
            </a:r>
            <a:r>
              <a:rPr lang="es-ES" sz="1500" dirty="0"/>
              <a:t>.</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145194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22D7-B2A2-E377-E33B-F0FCD91A67B8}"/>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9779AC4-8A68-86AE-BAFF-817F49715458}"/>
              </a:ext>
            </a:extLst>
          </p:cNvPr>
          <p:cNvSpPr>
            <a:spLocks noGrp="1"/>
          </p:cNvSpPr>
          <p:nvPr>
            <p:ph idx="1"/>
          </p:nvPr>
        </p:nvSpPr>
        <p:spPr>
          <a:xfrm>
            <a:off x="763571" y="1667172"/>
            <a:ext cx="5488940" cy="965202"/>
          </a:xfrm>
        </p:spPr>
        <p:txBody>
          <a:bodyPr>
            <a:normAutofit fontScale="92500"/>
          </a:bodyPr>
          <a:lstStyle/>
          <a:p>
            <a:pPr marL="0" indent="0">
              <a:buNone/>
            </a:pPr>
            <a:r>
              <a:rPr lang="es-ES" sz="1500" dirty="0"/>
              <a:t>Para hacer uso de la funcionalidad </a:t>
            </a:r>
            <a:r>
              <a:rPr lang="es-ES" sz="1500" dirty="0" err="1"/>
              <a:t>FAQ´s</a:t>
            </a:r>
            <a:r>
              <a:rPr lang="es-ES" sz="1500" dirty="0"/>
              <a:t> solo has de hacer clic en el enlace “</a:t>
            </a:r>
            <a:r>
              <a:rPr lang="es-ES" sz="1500" dirty="0" err="1"/>
              <a:t>FAQ´s</a:t>
            </a:r>
            <a:r>
              <a:rPr lang="es-ES" sz="1500" dirty="0"/>
              <a:t>” situado en el margen izquierdo del pie de página de todas las páginas del sitio web </a:t>
            </a:r>
            <a:r>
              <a:rPr lang="es-ES" sz="1500" dirty="0" err="1"/>
              <a:t>Recipedium</a:t>
            </a:r>
            <a:r>
              <a:rPr lang="es-ES" sz="1500" dirty="0"/>
              <a:t> (véase capturas inferiores).</a:t>
            </a:r>
          </a:p>
        </p:txBody>
      </p:sp>
      <p:sp>
        <p:nvSpPr>
          <p:cNvPr id="4" name="Marcador de pie de página 3">
            <a:extLst>
              <a:ext uri="{FF2B5EF4-FFF2-40B4-BE49-F238E27FC236}">
                <a16:creationId xmlns:a16="http://schemas.microsoft.com/office/drawing/2014/main" id="{52869CB8-78BA-C2C2-75DE-6EA2B81F4DB4}"/>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A1114836-31BD-EB38-3A5B-690061754933}"/>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Preguntas frecuentes</a:t>
            </a:r>
          </a:p>
        </p:txBody>
      </p:sp>
      <p:sp>
        <p:nvSpPr>
          <p:cNvPr id="14" name="CuadroTexto 13">
            <a:extLst>
              <a:ext uri="{FF2B5EF4-FFF2-40B4-BE49-F238E27FC236}">
                <a16:creationId xmlns:a16="http://schemas.microsoft.com/office/drawing/2014/main" id="{FD499990-9F3A-A9F1-5AE5-CFF85B8ADB6A}"/>
              </a:ext>
            </a:extLst>
          </p:cNvPr>
          <p:cNvSpPr txBox="1"/>
          <p:nvPr/>
        </p:nvSpPr>
        <p:spPr>
          <a:xfrm>
            <a:off x="11058712" y="4508159"/>
            <a:ext cx="932183" cy="276999"/>
          </a:xfrm>
          <a:prstGeom prst="rect">
            <a:avLst/>
          </a:prstGeom>
          <a:noFill/>
        </p:spPr>
        <p:txBody>
          <a:bodyPr wrap="square" rtlCol="0">
            <a:spAutoFit/>
          </a:bodyPr>
          <a:lstStyle/>
          <a:p>
            <a:pPr algn="r"/>
            <a:r>
              <a:rPr lang="es-ES" sz="1200" dirty="0"/>
              <a:t>Captura 1</a:t>
            </a:r>
          </a:p>
        </p:txBody>
      </p:sp>
      <p:sp>
        <p:nvSpPr>
          <p:cNvPr id="15" name="CuadroTexto 14">
            <a:extLst>
              <a:ext uri="{FF2B5EF4-FFF2-40B4-BE49-F238E27FC236}">
                <a16:creationId xmlns:a16="http://schemas.microsoft.com/office/drawing/2014/main" id="{22AEBFCC-5BC6-E6E2-FC7E-298D941C6F89}"/>
              </a:ext>
            </a:extLst>
          </p:cNvPr>
          <p:cNvSpPr txBox="1"/>
          <p:nvPr/>
        </p:nvSpPr>
        <p:spPr>
          <a:xfrm>
            <a:off x="766300" y="2669108"/>
            <a:ext cx="5556439" cy="276999"/>
          </a:xfrm>
          <a:prstGeom prst="rect">
            <a:avLst/>
          </a:prstGeom>
          <a:noFill/>
        </p:spPr>
        <p:txBody>
          <a:bodyPr wrap="square" rtlCol="0">
            <a:spAutoFit/>
          </a:bodyPr>
          <a:lstStyle/>
          <a:p>
            <a:r>
              <a:rPr lang="es-ES" sz="1200" dirty="0"/>
              <a:t>Enlace situado en pie de página de zona pública para usuarios sin registrar</a:t>
            </a:r>
          </a:p>
        </p:txBody>
      </p:sp>
      <p:sp>
        <p:nvSpPr>
          <p:cNvPr id="16" name="Marcador de contenido 2">
            <a:extLst>
              <a:ext uri="{FF2B5EF4-FFF2-40B4-BE49-F238E27FC236}">
                <a16:creationId xmlns:a16="http://schemas.microsoft.com/office/drawing/2014/main" id="{7EF84132-C48C-ED69-EAD2-5818B6D5436F}"/>
              </a:ext>
            </a:extLst>
          </p:cNvPr>
          <p:cNvSpPr txBox="1">
            <a:spLocks/>
          </p:cNvSpPr>
          <p:nvPr/>
        </p:nvSpPr>
        <p:spPr>
          <a:xfrm>
            <a:off x="763571" y="4337804"/>
            <a:ext cx="521050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Esto nos redirigirá automáticamente a la página de preguntas y respuestas donde se muestran algunas preguntas frecuentes (véase captura lateral 1). Solo has de hacer clic en la pregunta de interés y la respuesta se desplegará automáticamente (véase captura lateral 2).</a:t>
            </a:r>
          </a:p>
        </p:txBody>
      </p:sp>
      <p:pic>
        <p:nvPicPr>
          <p:cNvPr id="7" name="Imagen 6">
            <a:extLst>
              <a:ext uri="{FF2B5EF4-FFF2-40B4-BE49-F238E27FC236}">
                <a16:creationId xmlns:a16="http://schemas.microsoft.com/office/drawing/2014/main" id="{20E03802-AFFE-E891-74A1-12F6D9F8204C}"/>
              </a:ext>
            </a:extLst>
          </p:cNvPr>
          <p:cNvPicPr>
            <a:picLocks noChangeAspect="1"/>
          </p:cNvPicPr>
          <p:nvPr/>
        </p:nvPicPr>
        <p:blipFill>
          <a:blip r:embed="rId3"/>
          <a:srcRect l="3153" r="4707"/>
          <a:stretch>
            <a:fillRect/>
          </a:stretch>
        </p:blipFill>
        <p:spPr>
          <a:xfrm>
            <a:off x="800100" y="2998843"/>
            <a:ext cx="5058156" cy="390525"/>
          </a:xfrm>
          <a:prstGeom prst="rect">
            <a:avLst/>
          </a:prstGeom>
        </p:spPr>
      </p:pic>
      <p:pic>
        <p:nvPicPr>
          <p:cNvPr id="9" name="Imagen 8">
            <a:extLst>
              <a:ext uri="{FF2B5EF4-FFF2-40B4-BE49-F238E27FC236}">
                <a16:creationId xmlns:a16="http://schemas.microsoft.com/office/drawing/2014/main" id="{7C667317-0F26-A450-3A21-A7ED32C4CE8C}"/>
              </a:ext>
            </a:extLst>
          </p:cNvPr>
          <p:cNvPicPr>
            <a:picLocks noChangeAspect="1"/>
          </p:cNvPicPr>
          <p:nvPr/>
        </p:nvPicPr>
        <p:blipFill>
          <a:blip r:embed="rId4"/>
          <a:srcRect l="3153" t="16815" r="4707"/>
          <a:stretch>
            <a:fillRect/>
          </a:stretch>
        </p:blipFill>
        <p:spPr>
          <a:xfrm>
            <a:off x="800099" y="3637756"/>
            <a:ext cx="5058156" cy="426279"/>
          </a:xfrm>
          <a:prstGeom prst="rect">
            <a:avLst/>
          </a:prstGeom>
        </p:spPr>
      </p:pic>
      <p:sp>
        <p:nvSpPr>
          <p:cNvPr id="11" name="CuadroTexto 10">
            <a:extLst>
              <a:ext uri="{FF2B5EF4-FFF2-40B4-BE49-F238E27FC236}">
                <a16:creationId xmlns:a16="http://schemas.microsoft.com/office/drawing/2014/main" id="{7366BD79-4BD0-2E2F-D8EF-E9026C37C9BF}"/>
              </a:ext>
            </a:extLst>
          </p:cNvPr>
          <p:cNvSpPr txBox="1"/>
          <p:nvPr/>
        </p:nvSpPr>
        <p:spPr>
          <a:xfrm>
            <a:off x="766300" y="3373298"/>
            <a:ext cx="5556439" cy="276999"/>
          </a:xfrm>
          <a:prstGeom prst="rect">
            <a:avLst/>
          </a:prstGeom>
          <a:noFill/>
        </p:spPr>
        <p:txBody>
          <a:bodyPr wrap="square" rtlCol="0">
            <a:spAutoFit/>
          </a:bodyPr>
          <a:lstStyle/>
          <a:p>
            <a:r>
              <a:rPr lang="es-ES" sz="1200" dirty="0"/>
              <a:t>Enlace situado en pie de página de zona privada para usuarios registrados</a:t>
            </a:r>
          </a:p>
        </p:txBody>
      </p:sp>
      <p:sp>
        <p:nvSpPr>
          <p:cNvPr id="13" name="Rectángulo 12">
            <a:extLst>
              <a:ext uri="{FF2B5EF4-FFF2-40B4-BE49-F238E27FC236}">
                <a16:creationId xmlns:a16="http://schemas.microsoft.com/office/drawing/2014/main" id="{9AC8600D-61AF-11A1-DE26-910C992DE869}"/>
              </a:ext>
            </a:extLst>
          </p:cNvPr>
          <p:cNvSpPr/>
          <p:nvPr/>
        </p:nvSpPr>
        <p:spPr>
          <a:xfrm>
            <a:off x="1155177" y="3807636"/>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7" name="Rectángulo 16">
            <a:extLst>
              <a:ext uri="{FF2B5EF4-FFF2-40B4-BE49-F238E27FC236}">
                <a16:creationId xmlns:a16="http://schemas.microsoft.com/office/drawing/2014/main" id="{A806182C-F5A7-73FF-60D8-F3AD188270A9}"/>
              </a:ext>
            </a:extLst>
          </p:cNvPr>
          <p:cNvSpPr/>
          <p:nvPr/>
        </p:nvSpPr>
        <p:spPr>
          <a:xfrm>
            <a:off x="1155177" y="3219328"/>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a:extLst>
              <a:ext uri="{FF2B5EF4-FFF2-40B4-BE49-F238E27FC236}">
                <a16:creationId xmlns:a16="http://schemas.microsoft.com/office/drawing/2014/main" id="{FEBB2A92-EF06-C05C-621C-3245811433FC}"/>
              </a:ext>
            </a:extLst>
          </p:cNvPr>
          <p:cNvPicPr>
            <a:picLocks noChangeAspect="1"/>
          </p:cNvPicPr>
          <p:nvPr/>
        </p:nvPicPr>
        <p:blipFill rotWithShape="1">
          <a:blip r:embed="rId5"/>
          <a:srcRect t="4781" b="5604"/>
          <a:stretch>
            <a:fillRect/>
          </a:stretch>
        </p:blipFill>
        <p:spPr bwMode="auto">
          <a:xfrm>
            <a:off x="6392967" y="1741464"/>
            <a:ext cx="5488940" cy="2766695"/>
          </a:xfrm>
          <a:prstGeom prst="rect">
            <a:avLst/>
          </a:prstGeom>
          <a:ln>
            <a:noFill/>
          </a:ln>
          <a:extLst>
            <a:ext uri="{53640926-AAD7-44D8-BBD7-CCE9431645EC}">
              <a14:shadowObscured xmlns:a14="http://schemas.microsoft.com/office/drawing/2010/main"/>
            </a:ext>
          </a:extLst>
        </p:spPr>
      </p:pic>
      <p:pic>
        <p:nvPicPr>
          <p:cNvPr id="19" name="Imagen 18">
            <a:extLst>
              <a:ext uri="{FF2B5EF4-FFF2-40B4-BE49-F238E27FC236}">
                <a16:creationId xmlns:a16="http://schemas.microsoft.com/office/drawing/2014/main" id="{0811344F-CE99-243A-E1F8-3A0756093691}"/>
              </a:ext>
            </a:extLst>
          </p:cNvPr>
          <p:cNvPicPr>
            <a:picLocks noChangeAspect="1"/>
          </p:cNvPicPr>
          <p:nvPr/>
        </p:nvPicPr>
        <p:blipFill rotWithShape="1">
          <a:blip r:embed="rId6"/>
          <a:srcRect t="20364" b="31962"/>
          <a:stretch>
            <a:fillRect/>
          </a:stretch>
        </p:blipFill>
        <p:spPr bwMode="auto">
          <a:xfrm>
            <a:off x="6435269" y="5020780"/>
            <a:ext cx="5485765" cy="1471295"/>
          </a:xfrm>
          <a:prstGeom prst="rect">
            <a:avLst/>
          </a:prstGeom>
          <a:ln>
            <a:noFill/>
          </a:ln>
          <a:extLst>
            <a:ext uri="{53640926-AAD7-44D8-BBD7-CCE9431645EC}">
              <a14:shadowObscured xmlns:a14="http://schemas.microsoft.com/office/drawing/2010/main"/>
            </a:ext>
          </a:extLst>
        </p:spPr>
      </p:pic>
      <p:sp>
        <p:nvSpPr>
          <p:cNvPr id="20" name="CuadroTexto 19">
            <a:extLst>
              <a:ext uri="{FF2B5EF4-FFF2-40B4-BE49-F238E27FC236}">
                <a16:creationId xmlns:a16="http://schemas.microsoft.com/office/drawing/2014/main" id="{EDB7BF0A-0B44-9959-FCD4-07A1518339D1}"/>
              </a:ext>
            </a:extLst>
          </p:cNvPr>
          <p:cNvSpPr txBox="1"/>
          <p:nvPr/>
        </p:nvSpPr>
        <p:spPr>
          <a:xfrm>
            <a:off x="11058711" y="4743781"/>
            <a:ext cx="932183" cy="276999"/>
          </a:xfrm>
          <a:prstGeom prst="rect">
            <a:avLst/>
          </a:prstGeom>
          <a:noFill/>
        </p:spPr>
        <p:txBody>
          <a:bodyPr wrap="square" rtlCol="0">
            <a:spAutoFit/>
          </a:bodyPr>
          <a:lstStyle/>
          <a:p>
            <a:pPr algn="r"/>
            <a:r>
              <a:rPr lang="es-ES" sz="1200" dirty="0"/>
              <a:t>Captura 2</a:t>
            </a:r>
          </a:p>
        </p:txBody>
      </p:sp>
      <p:sp>
        <p:nvSpPr>
          <p:cNvPr id="21" name="Rectángulo 20">
            <a:extLst>
              <a:ext uri="{FF2B5EF4-FFF2-40B4-BE49-F238E27FC236}">
                <a16:creationId xmlns:a16="http://schemas.microsoft.com/office/drawing/2014/main" id="{6312E88B-8957-45C7-A99D-716C935D5D38}"/>
              </a:ext>
            </a:extLst>
          </p:cNvPr>
          <p:cNvSpPr/>
          <p:nvPr/>
        </p:nvSpPr>
        <p:spPr>
          <a:xfrm>
            <a:off x="7278792" y="6128138"/>
            <a:ext cx="3752850" cy="3238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464337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02684-9A67-1BCD-5111-265CE0286D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D9EA72-2F07-8484-0EC8-823FDB7B69D2}"/>
              </a:ext>
            </a:extLst>
          </p:cNvPr>
          <p:cNvSpPr>
            <a:spLocks noGrp="1"/>
          </p:cNvSpPr>
          <p:nvPr>
            <p:ph type="title"/>
          </p:nvPr>
        </p:nvSpPr>
        <p:spPr/>
        <p:txBody>
          <a:bodyPr/>
          <a:lstStyle/>
          <a:p>
            <a:pPr algn="ctr"/>
            <a:r>
              <a:rPr lang="es-ES" dirty="0"/>
              <a:t>Profundizando en el código</a:t>
            </a:r>
          </a:p>
        </p:txBody>
      </p:sp>
      <p:sp>
        <p:nvSpPr>
          <p:cNvPr id="4" name="Marcador de pie de página 3">
            <a:extLst>
              <a:ext uri="{FF2B5EF4-FFF2-40B4-BE49-F238E27FC236}">
                <a16:creationId xmlns:a16="http://schemas.microsoft.com/office/drawing/2014/main" id="{612C7B68-AB3A-B645-DB03-DDEA916C59A9}"/>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D28F9A29-C34E-ADD0-A38F-13F414A6CD2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89129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EA922-3DB9-E669-8F13-8F2D4EDFD8CD}"/>
              </a:ext>
            </a:extLst>
          </p:cNvPr>
          <p:cNvSpPr>
            <a:spLocks noGrp="1"/>
          </p:cNvSpPr>
          <p:nvPr>
            <p:ph type="title"/>
          </p:nvPr>
        </p:nvSpPr>
        <p:spPr>
          <a:xfrm>
            <a:off x="1143001" y="0"/>
            <a:ext cx="9905998" cy="1478570"/>
          </a:xfrm>
        </p:spPr>
        <p:txBody>
          <a:bodyPr/>
          <a:lstStyle/>
          <a:p>
            <a:r>
              <a:rPr lang="es-ES" dirty="0"/>
              <a:t>despliegue</a:t>
            </a:r>
          </a:p>
        </p:txBody>
      </p:sp>
      <p:sp>
        <p:nvSpPr>
          <p:cNvPr id="3" name="Marcador de contenido 2">
            <a:extLst>
              <a:ext uri="{FF2B5EF4-FFF2-40B4-BE49-F238E27FC236}">
                <a16:creationId xmlns:a16="http://schemas.microsoft.com/office/drawing/2014/main" id="{8AB128BF-CD0E-6912-FBF9-6916A313710B}"/>
              </a:ext>
            </a:extLst>
          </p:cNvPr>
          <p:cNvSpPr>
            <a:spLocks noGrp="1"/>
          </p:cNvSpPr>
          <p:nvPr>
            <p:ph idx="1"/>
          </p:nvPr>
        </p:nvSpPr>
        <p:spPr>
          <a:xfrm>
            <a:off x="974353" y="1039600"/>
            <a:ext cx="3967881" cy="4895655"/>
          </a:xfrm>
        </p:spPr>
        <p:txBody>
          <a:bodyPr>
            <a:normAutofit fontScale="77500" lnSpcReduction="20000"/>
          </a:bodyPr>
          <a:lstStyle/>
          <a:p>
            <a:pPr marL="0" indent="0">
              <a:buNone/>
            </a:pPr>
            <a:r>
              <a:rPr lang="es-ES" dirty="0"/>
              <a:t>El despliegue se ha realizado en la nube mediante </a:t>
            </a:r>
            <a:r>
              <a:rPr lang="es-ES" dirty="0" err="1"/>
              <a:t>dockers</a:t>
            </a:r>
            <a:r>
              <a:rPr lang="es-ES" dirty="0"/>
              <a:t>, para simularlo se ha creado una máquina virtual con Ubuntu server que tiene descargada una imagen del repositorio de </a:t>
            </a:r>
            <a:r>
              <a:rPr lang="es-ES" dirty="0" err="1"/>
              <a:t>Github</a:t>
            </a:r>
            <a:r>
              <a:rPr lang="es-ES" dirty="0"/>
              <a:t> del presente proyecto. </a:t>
            </a:r>
          </a:p>
          <a:p>
            <a:pPr marL="0" indent="0">
              <a:buNone/>
            </a:pPr>
            <a:r>
              <a:rPr lang="es-ES" dirty="0"/>
              <a:t>El encargado de definir las imágenes y establecer relaciones entre los contenedores ha sido el archivo Docker-</a:t>
            </a:r>
            <a:r>
              <a:rPr lang="es-ES" dirty="0" err="1"/>
              <a:t>compose.yml</a:t>
            </a:r>
            <a:r>
              <a:rPr lang="es-ES" dirty="0"/>
              <a:t>, como se trata de una aplicación sencilla que emplea imágenes oficiales sin ningún tipo de personalización hemos obviado el uso de un </a:t>
            </a:r>
            <a:r>
              <a:rPr lang="es-ES" dirty="0" err="1"/>
              <a:t>dockerfile</a:t>
            </a:r>
            <a:r>
              <a:rPr lang="es-ES" dirty="0"/>
              <a:t> pues con el archivo </a:t>
            </a:r>
            <a:r>
              <a:rPr lang="es-ES" dirty="0" err="1"/>
              <a:t>yml</a:t>
            </a:r>
            <a:r>
              <a:rPr lang="es-ES" dirty="0"/>
              <a:t> y el comando </a:t>
            </a:r>
            <a:r>
              <a:rPr lang="es-ES" dirty="0" err="1"/>
              <a:t>command</a:t>
            </a:r>
            <a:r>
              <a:rPr lang="es-ES"/>
              <a:t> es </a:t>
            </a:r>
            <a:r>
              <a:rPr lang="es-ES" dirty="0"/>
              <a:t>suficiente.</a:t>
            </a:r>
          </a:p>
        </p:txBody>
      </p:sp>
      <p:sp>
        <p:nvSpPr>
          <p:cNvPr id="4" name="Marcador de pie de página 3">
            <a:extLst>
              <a:ext uri="{FF2B5EF4-FFF2-40B4-BE49-F238E27FC236}">
                <a16:creationId xmlns:a16="http://schemas.microsoft.com/office/drawing/2014/main" id="{32213836-3859-3FDA-911A-A1DCD5C3C8B1}"/>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9B958939-E549-2262-FFEB-7A90F51CC05D}"/>
              </a:ext>
            </a:extLst>
          </p:cNvPr>
          <p:cNvPicPr>
            <a:picLocks noChangeAspect="1"/>
          </p:cNvPicPr>
          <p:nvPr/>
        </p:nvPicPr>
        <p:blipFill>
          <a:blip r:embed="rId2"/>
          <a:stretch>
            <a:fillRect/>
          </a:stretch>
        </p:blipFill>
        <p:spPr>
          <a:xfrm>
            <a:off x="5385971" y="331787"/>
            <a:ext cx="6457765" cy="5734050"/>
          </a:xfrm>
          <a:prstGeom prst="rect">
            <a:avLst/>
          </a:prstGeom>
        </p:spPr>
      </p:pic>
    </p:spTree>
    <p:extLst>
      <p:ext uri="{BB962C8B-B14F-4D97-AF65-F5344CB8AC3E}">
        <p14:creationId xmlns:p14="http://schemas.microsoft.com/office/powerpoint/2010/main" val="154625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7A7B-40C8-0975-B84A-5E8277E1AF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8DB9B3-B4E2-2F4C-6127-DC07B82D1D75}"/>
              </a:ext>
            </a:extLst>
          </p:cNvPr>
          <p:cNvSpPr>
            <a:spLocks noGrp="1"/>
          </p:cNvSpPr>
          <p:nvPr>
            <p:ph type="title"/>
          </p:nvPr>
        </p:nvSpPr>
        <p:spPr/>
        <p:txBody>
          <a:bodyPr/>
          <a:lstStyle/>
          <a:p>
            <a:r>
              <a:rPr lang="es-ES" dirty="0"/>
              <a:t>Descripción y Usos barra de navegación</a:t>
            </a:r>
          </a:p>
        </p:txBody>
      </p:sp>
      <p:sp>
        <p:nvSpPr>
          <p:cNvPr id="3" name="Marcador de contenido 2">
            <a:extLst>
              <a:ext uri="{FF2B5EF4-FFF2-40B4-BE49-F238E27FC236}">
                <a16:creationId xmlns:a16="http://schemas.microsoft.com/office/drawing/2014/main" id="{9E93D28C-CB7A-3915-3D93-D71A6440B5D6}"/>
              </a:ext>
            </a:extLst>
          </p:cNvPr>
          <p:cNvSpPr>
            <a:spLocks noGrp="1"/>
          </p:cNvSpPr>
          <p:nvPr>
            <p:ph idx="1"/>
          </p:nvPr>
        </p:nvSpPr>
        <p:spPr>
          <a:xfrm>
            <a:off x="737553" y="1911509"/>
            <a:ext cx="4625339" cy="4079082"/>
          </a:xfrm>
        </p:spPr>
        <p:txBody>
          <a:bodyPr>
            <a:normAutofit lnSpcReduction="10000"/>
          </a:bodyPr>
          <a:lstStyle/>
          <a:p>
            <a:r>
              <a:rPr lang="es-ES" sz="1500" dirty="0"/>
              <a:t>En esta zona nos encontramos los menús desplegables que contienen los enlaces a las distintas funcionalidades del sitio, tanto en la parte pública como en la exclusiva para usuarios registrados, esta zona se encuentra identificada por el mismo color (azul medio) y posición (debajo de la zona identificativa anteriormente descrita, véase captura inferior). </a:t>
            </a:r>
          </a:p>
          <a:p>
            <a:r>
              <a:rPr lang="es-ES" sz="1500" dirty="0"/>
              <a:t>La diferencia entre ambas zonas radica en la funcionalidad de los enlaces y el aviso de notificaciones (solo para usuario registrados), ubicado siempre en margen derecho de la zona de navegación (véase capturas laterales).</a:t>
            </a:r>
          </a:p>
          <a:p>
            <a:r>
              <a:rPr lang="es-ES" sz="1500" dirty="0"/>
              <a:t>El icono de notificaciones        se mostrará rojo       si existen notificaciones sin leer.</a:t>
            </a:r>
          </a:p>
        </p:txBody>
      </p:sp>
      <p:sp>
        <p:nvSpPr>
          <p:cNvPr id="4" name="Marcador de pie de página 3">
            <a:extLst>
              <a:ext uri="{FF2B5EF4-FFF2-40B4-BE49-F238E27FC236}">
                <a16:creationId xmlns:a16="http://schemas.microsoft.com/office/drawing/2014/main" id="{1DC0ACDC-B567-B270-90E1-A6F0DEAA938C}"/>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3220D1AF-B7E4-15F0-AD6C-473F0E5B9A00}"/>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50240E4B-B1BD-1A3B-B02C-41A44196CC7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7BF745F8-6F61-4A10-0100-4A2DE07B21A5}"/>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2A35F98A-A6DF-696D-0688-4008201736B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
        <p:nvSpPr>
          <p:cNvPr id="8" name="Rectángulo 7">
            <a:extLst>
              <a:ext uri="{FF2B5EF4-FFF2-40B4-BE49-F238E27FC236}">
                <a16:creationId xmlns:a16="http://schemas.microsoft.com/office/drawing/2014/main" id="{FFB77753-B721-7CD2-9738-B5FBCCB6C7C8}"/>
              </a:ext>
            </a:extLst>
          </p:cNvPr>
          <p:cNvSpPr/>
          <p:nvPr/>
        </p:nvSpPr>
        <p:spPr>
          <a:xfrm>
            <a:off x="6324600" y="2903220"/>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EF955B2-4755-97AB-FCF8-C82171F7A9FE}"/>
              </a:ext>
            </a:extLst>
          </p:cNvPr>
          <p:cNvSpPr/>
          <p:nvPr/>
        </p:nvSpPr>
        <p:spPr>
          <a:xfrm>
            <a:off x="6324600" y="5393482"/>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descr="Dibujo de un perro&#10;&#10;El contenido generado por IA puede ser incorrecto.">
            <a:extLst>
              <a:ext uri="{FF2B5EF4-FFF2-40B4-BE49-F238E27FC236}">
                <a16:creationId xmlns:a16="http://schemas.microsoft.com/office/drawing/2014/main" id="{BBA154DD-3138-1135-229A-AB328C0E4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618" y="5265688"/>
            <a:ext cx="203200" cy="164465"/>
          </a:xfrm>
          <a:prstGeom prst="rect">
            <a:avLst/>
          </a:prstGeom>
        </p:spPr>
      </p:pic>
      <p:pic>
        <p:nvPicPr>
          <p:cNvPr id="18" name="Gráfico 1">
            <a:extLst>
              <a:ext uri="{FF2B5EF4-FFF2-40B4-BE49-F238E27FC236}">
                <a16:creationId xmlns:a16="http://schemas.microsoft.com/office/drawing/2014/main" id="{535CE0AE-A2BF-53EF-3CB5-D543F6E22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6930" y="5211395"/>
            <a:ext cx="273050" cy="273050"/>
          </a:xfrm>
          <a:prstGeom prst="rect">
            <a:avLst/>
          </a:prstGeom>
        </p:spPr>
      </p:pic>
    </p:spTree>
    <p:extLst>
      <p:ext uri="{BB962C8B-B14F-4D97-AF65-F5344CB8AC3E}">
        <p14:creationId xmlns:p14="http://schemas.microsoft.com/office/powerpoint/2010/main" val="1761310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8576-CE95-ED4D-53E5-80EF8CB75F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D61608-A788-ED41-A6A4-C566F41F7884}"/>
              </a:ext>
            </a:extLst>
          </p:cNvPr>
          <p:cNvSpPr>
            <a:spLocks noGrp="1"/>
          </p:cNvSpPr>
          <p:nvPr>
            <p:ph type="title"/>
          </p:nvPr>
        </p:nvSpPr>
        <p:spPr>
          <a:xfrm>
            <a:off x="1143001" y="0"/>
            <a:ext cx="9905998" cy="1478570"/>
          </a:xfrm>
        </p:spPr>
        <p:txBody>
          <a:bodyPr/>
          <a:lstStyle/>
          <a:p>
            <a:r>
              <a:rPr lang="es-ES" dirty="0"/>
              <a:t>Estructura de carpetas</a:t>
            </a:r>
          </a:p>
        </p:txBody>
      </p:sp>
      <p:sp>
        <p:nvSpPr>
          <p:cNvPr id="3" name="Marcador de contenido 2">
            <a:extLst>
              <a:ext uri="{FF2B5EF4-FFF2-40B4-BE49-F238E27FC236}">
                <a16:creationId xmlns:a16="http://schemas.microsoft.com/office/drawing/2014/main" id="{4655C856-2CA6-5174-9012-24811FE998A1}"/>
              </a:ext>
            </a:extLst>
          </p:cNvPr>
          <p:cNvSpPr>
            <a:spLocks noGrp="1"/>
          </p:cNvSpPr>
          <p:nvPr>
            <p:ph idx="1"/>
          </p:nvPr>
        </p:nvSpPr>
        <p:spPr>
          <a:xfrm>
            <a:off x="974353" y="1039600"/>
            <a:ext cx="3967881" cy="4895655"/>
          </a:xfrm>
        </p:spPr>
        <p:txBody>
          <a:bodyPr>
            <a:normAutofit lnSpcReduction="10000"/>
          </a:bodyPr>
          <a:lstStyle/>
          <a:p>
            <a:pPr marL="0" indent="0">
              <a:buNone/>
            </a:pPr>
            <a:r>
              <a:rPr lang="es-ES" dirty="0"/>
              <a:t>Todos los archivos se han agrupado en carpetas con el mismo objetivo y extensión.</a:t>
            </a:r>
          </a:p>
          <a:p>
            <a:pPr marL="0" indent="0">
              <a:buNone/>
            </a:pPr>
            <a:r>
              <a:rPr lang="es-ES" dirty="0"/>
              <a:t>En la raíz solo se tiene aquellos archivos que se recomienda dejar en la raíz para poder acceder sin problema al proyecto, tales como index.html, </a:t>
            </a:r>
            <a:r>
              <a:rPr lang="es-ES" dirty="0" err="1"/>
              <a:t>site.webmanifest</a:t>
            </a:r>
            <a:r>
              <a:rPr lang="es-ES" dirty="0"/>
              <a:t>, Docker-</a:t>
            </a:r>
            <a:r>
              <a:rPr lang="es-ES" dirty="0" err="1"/>
              <a:t>compose.yml</a:t>
            </a:r>
            <a:r>
              <a:rPr lang="es-ES" dirty="0"/>
              <a:t>, etc.</a:t>
            </a:r>
          </a:p>
        </p:txBody>
      </p:sp>
      <p:sp>
        <p:nvSpPr>
          <p:cNvPr id="4" name="Marcador de pie de página 3">
            <a:extLst>
              <a:ext uri="{FF2B5EF4-FFF2-40B4-BE49-F238E27FC236}">
                <a16:creationId xmlns:a16="http://schemas.microsoft.com/office/drawing/2014/main" id="{58974933-BF92-E702-DB72-52A663BAB312}"/>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9928D7E-A6A2-3598-3005-09614A24EA85}"/>
              </a:ext>
            </a:extLst>
          </p:cNvPr>
          <p:cNvPicPr>
            <a:picLocks noChangeAspect="1"/>
          </p:cNvPicPr>
          <p:nvPr/>
        </p:nvPicPr>
        <p:blipFill>
          <a:blip r:embed="rId2"/>
          <a:stretch>
            <a:fillRect/>
          </a:stretch>
        </p:blipFill>
        <p:spPr>
          <a:xfrm>
            <a:off x="7380720" y="1306694"/>
            <a:ext cx="3289020" cy="4748458"/>
          </a:xfrm>
          <a:prstGeom prst="rect">
            <a:avLst/>
          </a:prstGeom>
        </p:spPr>
      </p:pic>
    </p:spTree>
    <p:extLst>
      <p:ext uri="{BB962C8B-B14F-4D97-AF65-F5344CB8AC3E}">
        <p14:creationId xmlns:p14="http://schemas.microsoft.com/office/powerpoint/2010/main" val="4106524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F965336-7778-9147-0A6C-52D5DC4D503D}"/>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E93D5709-1821-12AE-8CC7-227BDE58DA4D}"/>
              </a:ext>
            </a:extLst>
          </p:cNvPr>
          <p:cNvPicPr>
            <a:picLocks noChangeAspect="1"/>
          </p:cNvPicPr>
          <p:nvPr/>
        </p:nvPicPr>
        <p:blipFill>
          <a:blip r:embed="rId2"/>
          <a:stretch>
            <a:fillRect/>
          </a:stretch>
        </p:blipFill>
        <p:spPr>
          <a:xfrm>
            <a:off x="636459" y="1518224"/>
            <a:ext cx="6838529" cy="3466055"/>
          </a:xfrm>
          <a:prstGeom prst="rect">
            <a:avLst/>
          </a:prstGeom>
        </p:spPr>
      </p:pic>
      <p:sp>
        <p:nvSpPr>
          <p:cNvPr id="11" name="CuadroTexto 10">
            <a:extLst>
              <a:ext uri="{FF2B5EF4-FFF2-40B4-BE49-F238E27FC236}">
                <a16:creationId xmlns:a16="http://schemas.microsoft.com/office/drawing/2014/main" id="{EE7DBC55-36BA-223E-C40E-957779AF1C65}"/>
              </a:ext>
            </a:extLst>
          </p:cNvPr>
          <p:cNvSpPr txBox="1"/>
          <p:nvPr/>
        </p:nvSpPr>
        <p:spPr>
          <a:xfrm>
            <a:off x="7690551" y="1404593"/>
            <a:ext cx="3959258" cy="3693319"/>
          </a:xfrm>
          <a:prstGeom prst="rect">
            <a:avLst/>
          </a:prstGeom>
          <a:noFill/>
        </p:spPr>
        <p:txBody>
          <a:bodyPr wrap="square" rtlCol="0">
            <a:spAutoFit/>
          </a:bodyPr>
          <a:lstStyle/>
          <a:p>
            <a:r>
              <a:rPr lang="es-ES" dirty="0"/>
              <a:t>El punto de acceso a nuestra aplicación es el archivo index.html ubicado en la raíz del proyecto. En el podemos apreciar bien diferenciadas la zona de </a:t>
            </a:r>
            <a:r>
              <a:rPr lang="es-ES" dirty="0" err="1"/>
              <a:t>header</a:t>
            </a:r>
            <a:r>
              <a:rPr lang="es-ES" dirty="0"/>
              <a:t>, </a:t>
            </a:r>
            <a:r>
              <a:rPr lang="es-ES" dirty="0" err="1"/>
              <a:t>nav</a:t>
            </a:r>
            <a:r>
              <a:rPr lang="es-ES" dirty="0"/>
              <a:t>, aside, </a:t>
            </a:r>
            <a:r>
              <a:rPr lang="es-ES" dirty="0" err="1"/>
              <a:t>main</a:t>
            </a:r>
            <a:r>
              <a:rPr lang="es-ES" dirty="0"/>
              <a:t> y </a:t>
            </a:r>
            <a:r>
              <a:rPr lang="es-ES" dirty="0" err="1"/>
              <a:t>footer</a:t>
            </a:r>
            <a:r>
              <a:rPr lang="es-ES" dirty="0"/>
              <a:t>.</a:t>
            </a:r>
          </a:p>
          <a:p>
            <a:r>
              <a:rPr lang="es-ES" dirty="0"/>
              <a:t>Una vez iniciada la sesión, </a:t>
            </a:r>
            <a:r>
              <a:rPr lang="es-ES" dirty="0" err="1"/>
              <a:t>Recipedium</a:t>
            </a:r>
            <a:r>
              <a:rPr lang="es-ES" dirty="0"/>
              <a:t> es una aplicación web modular y dinámica, donde la página principal (</a:t>
            </a:r>
            <a:r>
              <a:rPr lang="es-ES" dirty="0" err="1"/>
              <a:t>app.php</a:t>
            </a:r>
            <a:r>
              <a:rPr lang="es-ES" dirty="0"/>
              <a:t>) actúa como un contenedor inteligente que carga de forma asíncrona los distintos contenidos y secciones según la navegación del usuario.</a:t>
            </a:r>
          </a:p>
          <a:p>
            <a:endParaRPr lang="es-ES" dirty="0"/>
          </a:p>
        </p:txBody>
      </p:sp>
      <p:sp>
        <p:nvSpPr>
          <p:cNvPr id="12" name="Título 1">
            <a:extLst>
              <a:ext uri="{FF2B5EF4-FFF2-40B4-BE49-F238E27FC236}">
                <a16:creationId xmlns:a16="http://schemas.microsoft.com/office/drawing/2014/main" id="{C9EBCF96-7065-E4EF-EA0D-08E68CB11EDB}"/>
              </a:ext>
            </a:extLst>
          </p:cNvPr>
          <p:cNvSpPr>
            <a:spLocks noGrp="1"/>
          </p:cNvSpPr>
          <p:nvPr>
            <p:ph type="title"/>
          </p:nvPr>
        </p:nvSpPr>
        <p:spPr>
          <a:xfrm>
            <a:off x="1143001" y="0"/>
            <a:ext cx="9905998" cy="1478570"/>
          </a:xfrm>
        </p:spPr>
        <p:txBody>
          <a:bodyPr/>
          <a:lstStyle/>
          <a:p>
            <a:r>
              <a:rPr lang="es-ES" dirty="0"/>
              <a:t>Punto de entrada</a:t>
            </a:r>
          </a:p>
        </p:txBody>
      </p:sp>
    </p:spTree>
    <p:extLst>
      <p:ext uri="{BB962C8B-B14F-4D97-AF65-F5344CB8AC3E}">
        <p14:creationId xmlns:p14="http://schemas.microsoft.com/office/powerpoint/2010/main" val="152518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3F59F-88CE-ABC6-99AC-B909D206B0DA}"/>
              </a:ext>
            </a:extLst>
          </p:cNvPr>
          <p:cNvSpPr>
            <a:spLocks noGrp="1"/>
          </p:cNvSpPr>
          <p:nvPr>
            <p:ph type="title"/>
          </p:nvPr>
        </p:nvSpPr>
        <p:spPr>
          <a:xfrm>
            <a:off x="1089330" y="-264520"/>
            <a:ext cx="6343469" cy="1281667"/>
          </a:xfrm>
        </p:spPr>
        <p:txBody>
          <a:bodyPr/>
          <a:lstStyle/>
          <a:p>
            <a:r>
              <a:rPr lang="es-ES" dirty="0"/>
              <a:t>Archivos .</a:t>
            </a:r>
            <a:r>
              <a:rPr lang="es-ES" dirty="0" err="1"/>
              <a:t>html</a:t>
            </a:r>
            <a:endParaRPr lang="es-ES" dirty="0"/>
          </a:p>
        </p:txBody>
      </p:sp>
      <p:sp>
        <p:nvSpPr>
          <p:cNvPr id="4" name="Marcador de texto 3">
            <a:extLst>
              <a:ext uri="{FF2B5EF4-FFF2-40B4-BE49-F238E27FC236}">
                <a16:creationId xmlns:a16="http://schemas.microsoft.com/office/drawing/2014/main" id="{2A909FA3-88FC-18C3-821D-C1EEE468B081}"/>
              </a:ext>
            </a:extLst>
          </p:cNvPr>
          <p:cNvSpPr>
            <a:spLocks noGrp="1"/>
          </p:cNvSpPr>
          <p:nvPr>
            <p:ph type="body" sz="half" idx="2"/>
          </p:nvPr>
        </p:nvSpPr>
        <p:spPr>
          <a:xfrm>
            <a:off x="981155" y="1658143"/>
            <a:ext cx="5372511" cy="4309024"/>
          </a:xfrm>
        </p:spPr>
        <p:txBody>
          <a:bodyPr>
            <a:normAutofit/>
          </a:bodyPr>
          <a:lstStyle/>
          <a:p>
            <a:r>
              <a:rPr lang="es-ES" sz="1500" dirty="0"/>
              <a:t>Todos mantienen una estructura de etiquetas semánticas con el estándar html5 compuesta por </a:t>
            </a:r>
            <a:r>
              <a:rPr lang="es-ES" sz="1500" dirty="0" err="1"/>
              <a:t>header</a:t>
            </a:r>
            <a:r>
              <a:rPr lang="es-ES" sz="1500" dirty="0"/>
              <a:t>, </a:t>
            </a:r>
            <a:r>
              <a:rPr lang="es-ES" sz="1500" dirty="0" err="1"/>
              <a:t>nav</a:t>
            </a:r>
            <a:r>
              <a:rPr lang="es-ES" sz="1500" dirty="0"/>
              <a:t>, aside, </a:t>
            </a:r>
            <a:r>
              <a:rPr lang="es-ES" sz="1500" dirty="0" err="1"/>
              <a:t>main</a:t>
            </a:r>
            <a:r>
              <a:rPr lang="es-ES" sz="1500" dirty="0"/>
              <a:t> y </a:t>
            </a:r>
            <a:r>
              <a:rPr lang="es-ES" sz="1500" dirty="0" err="1"/>
              <a:t>footer</a:t>
            </a:r>
            <a:r>
              <a:rPr lang="es-ES" sz="1500" dirty="0"/>
              <a:t> y de más etiquetas, lo cual ayuda a mejorar el posicionamiento SEO.</a:t>
            </a:r>
          </a:p>
          <a:p>
            <a:r>
              <a:rPr lang="es-ES" sz="1500" dirty="0"/>
              <a:t>Se ha procurado mantener la accesibilidad y la usabilidad del sitio mediante el empleo de textos alternativos en las imágenes, enlaces bien identificados, rótulos significativos, lenguaje y redacción claros y coherentes.</a:t>
            </a:r>
          </a:p>
          <a:p>
            <a:r>
              <a:rPr lang="es-ES" sz="1500" dirty="0"/>
              <a:t>Las páginas del sitio web tienen un espacio visual bien estructurado y consistente en todo el sitio.</a:t>
            </a:r>
          </a:p>
          <a:p>
            <a:r>
              <a:rPr lang="es-ES" sz="1500" dirty="0"/>
              <a:t> Se ha empleado una paleta de colores que mantienen la relación de alto contraste siguiendo las indicaciones de la WCAG.</a:t>
            </a:r>
          </a:p>
        </p:txBody>
      </p:sp>
      <p:sp>
        <p:nvSpPr>
          <p:cNvPr id="5" name="Marcador de pie de página 4">
            <a:extLst>
              <a:ext uri="{FF2B5EF4-FFF2-40B4-BE49-F238E27FC236}">
                <a16:creationId xmlns:a16="http://schemas.microsoft.com/office/drawing/2014/main" id="{BFD9E9B9-9A13-B615-8FC9-AF5CF8CC8148}"/>
              </a:ext>
            </a:extLst>
          </p:cNvPr>
          <p:cNvSpPr>
            <a:spLocks noGrp="1"/>
          </p:cNvSpPr>
          <p:nvPr>
            <p:ph type="ftr" sz="quarter" idx="11"/>
          </p:nvPr>
        </p:nvSpPr>
        <p:spPr/>
        <p:txBody>
          <a:bodyPr/>
          <a:lstStyle/>
          <a:p>
            <a:r>
              <a:rPr lang="pt-BR"/>
              <a:t>Sara Eugenia Martínez Madruga 2ºDAW</a:t>
            </a:r>
            <a:endParaRPr lang="en-US" dirty="0"/>
          </a:p>
        </p:txBody>
      </p:sp>
      <p:pic>
        <p:nvPicPr>
          <p:cNvPr id="15" name="Imagen 14">
            <a:extLst>
              <a:ext uri="{FF2B5EF4-FFF2-40B4-BE49-F238E27FC236}">
                <a16:creationId xmlns:a16="http://schemas.microsoft.com/office/drawing/2014/main" id="{78C3C404-9270-A90D-B9FE-E7E4D1493F59}"/>
              </a:ext>
            </a:extLst>
          </p:cNvPr>
          <p:cNvPicPr>
            <a:picLocks noChangeAspect="1"/>
          </p:cNvPicPr>
          <p:nvPr/>
        </p:nvPicPr>
        <p:blipFill>
          <a:blip r:embed="rId2"/>
          <a:stretch>
            <a:fillRect/>
          </a:stretch>
        </p:blipFill>
        <p:spPr>
          <a:xfrm>
            <a:off x="6513922" y="488596"/>
            <a:ext cx="5179100" cy="5478571"/>
          </a:xfrm>
          <a:prstGeom prst="rect">
            <a:avLst/>
          </a:prstGeom>
        </p:spPr>
      </p:pic>
    </p:spTree>
    <p:extLst>
      <p:ext uri="{BB962C8B-B14F-4D97-AF65-F5344CB8AC3E}">
        <p14:creationId xmlns:p14="http://schemas.microsoft.com/office/powerpoint/2010/main" val="191604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A8EB1-C93B-77E3-A06A-156D1FEBAD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9CF06C-070E-3256-5FA6-44CB49DFBC63}"/>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6A632A2F-DE92-2172-1C0F-4B0569B3C49D}"/>
              </a:ext>
            </a:extLst>
          </p:cNvPr>
          <p:cNvSpPr>
            <a:spLocks noGrp="1"/>
          </p:cNvSpPr>
          <p:nvPr>
            <p:ph type="body" sz="half" idx="2"/>
          </p:nvPr>
        </p:nvSpPr>
        <p:spPr>
          <a:xfrm>
            <a:off x="981154" y="1263193"/>
            <a:ext cx="9294061" cy="760076"/>
          </a:xfrm>
        </p:spPr>
        <p:txBody>
          <a:bodyPr>
            <a:noAutofit/>
          </a:bodyPr>
          <a:lstStyle/>
          <a:p>
            <a:r>
              <a:rPr lang="es-ES" sz="1500" dirty="0"/>
              <a:t>Se ha verificado que index.html sea correcta y cumpla los criterios de accesibilidad web, a través de la extensión wave que alerta de errores y peligros posibles a este respecto. Hay que decir que el mismo procedimiento se ha llevado a cabo con el resto de páginas externas del sitio web.</a:t>
            </a:r>
          </a:p>
        </p:txBody>
      </p:sp>
      <p:sp>
        <p:nvSpPr>
          <p:cNvPr id="5" name="Marcador de pie de página 4">
            <a:extLst>
              <a:ext uri="{FF2B5EF4-FFF2-40B4-BE49-F238E27FC236}">
                <a16:creationId xmlns:a16="http://schemas.microsoft.com/office/drawing/2014/main" id="{E52B3AF7-499E-1EA6-220D-2AA40B3D3FBC}"/>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A8AFDFDC-44CF-AB6B-29A5-446BA31BD457}"/>
              </a:ext>
            </a:extLst>
          </p:cNvPr>
          <p:cNvPicPr>
            <a:picLocks noChangeAspect="1"/>
          </p:cNvPicPr>
          <p:nvPr/>
        </p:nvPicPr>
        <p:blipFill>
          <a:blip r:embed="rId3"/>
          <a:srcRect l="773" t="8889" r="1727" b="7628"/>
          <a:stretch>
            <a:fillRect/>
          </a:stretch>
        </p:blipFill>
        <p:spPr>
          <a:xfrm>
            <a:off x="1931320" y="2182414"/>
            <a:ext cx="7353625" cy="3541714"/>
          </a:xfrm>
          <a:prstGeom prst="rect">
            <a:avLst/>
          </a:prstGeom>
        </p:spPr>
      </p:pic>
    </p:spTree>
    <p:extLst>
      <p:ext uri="{BB962C8B-B14F-4D97-AF65-F5344CB8AC3E}">
        <p14:creationId xmlns:p14="http://schemas.microsoft.com/office/powerpoint/2010/main" val="3408319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0E8B5-8EF4-5D8F-6F93-0FA6F0F9B0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5C3D05-D4D9-E77A-4403-6BA7758E59E4}"/>
              </a:ext>
            </a:extLst>
          </p:cNvPr>
          <p:cNvSpPr>
            <a:spLocks noGrp="1"/>
          </p:cNvSpPr>
          <p:nvPr>
            <p:ph type="title"/>
          </p:nvPr>
        </p:nvSpPr>
        <p:spPr>
          <a:xfrm>
            <a:off x="1089330" y="-282614"/>
            <a:ext cx="6343469" cy="1281667"/>
          </a:xfrm>
        </p:spPr>
        <p:txBody>
          <a:bodyPr/>
          <a:lstStyle/>
          <a:p>
            <a:r>
              <a:rPr lang="es-ES" dirty="0"/>
              <a:t>Accesibilidad web</a:t>
            </a:r>
          </a:p>
        </p:txBody>
      </p:sp>
      <p:sp>
        <p:nvSpPr>
          <p:cNvPr id="4" name="Marcador de texto 3">
            <a:extLst>
              <a:ext uri="{FF2B5EF4-FFF2-40B4-BE49-F238E27FC236}">
                <a16:creationId xmlns:a16="http://schemas.microsoft.com/office/drawing/2014/main" id="{4528F203-43F7-A961-7320-29F946629F6B}"/>
              </a:ext>
            </a:extLst>
          </p:cNvPr>
          <p:cNvSpPr>
            <a:spLocks noGrp="1"/>
          </p:cNvSpPr>
          <p:nvPr>
            <p:ph type="body" sz="half" idx="2"/>
          </p:nvPr>
        </p:nvSpPr>
        <p:spPr>
          <a:xfrm>
            <a:off x="981155" y="1347059"/>
            <a:ext cx="9463744" cy="597384"/>
          </a:xfrm>
        </p:spPr>
        <p:txBody>
          <a:bodyPr>
            <a:noAutofit/>
          </a:bodyPr>
          <a:lstStyle/>
          <a:p>
            <a:r>
              <a:rPr lang="es-ES" sz="1500" dirty="0"/>
              <a:t>Se ha verificado que la estructura de </a:t>
            </a:r>
            <a:r>
              <a:rPr lang="es-ES" sz="1500" dirty="0" err="1"/>
              <a:t>app.php</a:t>
            </a:r>
            <a:r>
              <a:rPr lang="es-ES" sz="1500" dirty="0"/>
              <a:t> sea correcta y cumpla los criterios de accesibilidad web, a través de la extensión wave que alerta de errores y peligros posibles a este respecto. Hay que decir que el mismo procedimiento se ha llevado a cabo con el resto de páginas internas del sitio web.</a:t>
            </a:r>
          </a:p>
        </p:txBody>
      </p:sp>
      <p:sp>
        <p:nvSpPr>
          <p:cNvPr id="5" name="Marcador de pie de página 4">
            <a:extLst>
              <a:ext uri="{FF2B5EF4-FFF2-40B4-BE49-F238E27FC236}">
                <a16:creationId xmlns:a16="http://schemas.microsoft.com/office/drawing/2014/main" id="{DC1F6019-563C-FADE-1CD4-284FD2F40026}"/>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53EFB9E-A444-781C-3C28-A63BB1C5794F}"/>
              </a:ext>
            </a:extLst>
          </p:cNvPr>
          <p:cNvPicPr>
            <a:picLocks noChangeAspect="1"/>
          </p:cNvPicPr>
          <p:nvPr/>
        </p:nvPicPr>
        <p:blipFill>
          <a:blip r:embed="rId3"/>
          <a:srcRect l="695" t="8889" r="1650" b="6804"/>
          <a:stretch>
            <a:fillRect/>
          </a:stretch>
        </p:blipFill>
        <p:spPr>
          <a:xfrm>
            <a:off x="2065255" y="1968485"/>
            <a:ext cx="8061489" cy="3914790"/>
          </a:xfrm>
          <a:prstGeom prst="rect">
            <a:avLst/>
          </a:prstGeom>
        </p:spPr>
      </p:pic>
    </p:spTree>
    <p:extLst>
      <p:ext uri="{BB962C8B-B14F-4D97-AF65-F5344CB8AC3E}">
        <p14:creationId xmlns:p14="http://schemas.microsoft.com/office/powerpoint/2010/main" val="75510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1A98-7E62-723E-3957-0FED0D0768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2D76E2-E373-2723-0CDF-7A52C4341898}"/>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B46F4D68-2618-CA64-C2DF-C9B2AD624A24}"/>
              </a:ext>
            </a:extLst>
          </p:cNvPr>
          <p:cNvSpPr>
            <a:spLocks noGrp="1"/>
          </p:cNvSpPr>
          <p:nvPr>
            <p:ph type="body" sz="half" idx="2"/>
          </p:nvPr>
        </p:nvSpPr>
        <p:spPr>
          <a:xfrm>
            <a:off x="990582" y="1295637"/>
            <a:ext cx="6442217" cy="755911"/>
          </a:xfrm>
        </p:spPr>
        <p:txBody>
          <a:bodyPr>
            <a:normAutofit fontScale="92500"/>
          </a:bodyPr>
          <a:lstStyle/>
          <a:p>
            <a:r>
              <a:rPr lang="es-ES" sz="1500" dirty="0"/>
              <a:t>Se ha evaluado mediante la herramienta Wave la accesibilidad de todas las páginas del sitio web,  en cuanto a estructura, contraste y características y han pasado el testeo.</a:t>
            </a:r>
          </a:p>
        </p:txBody>
      </p:sp>
      <p:sp>
        <p:nvSpPr>
          <p:cNvPr id="5" name="Marcador de pie de página 4">
            <a:extLst>
              <a:ext uri="{FF2B5EF4-FFF2-40B4-BE49-F238E27FC236}">
                <a16:creationId xmlns:a16="http://schemas.microsoft.com/office/drawing/2014/main" id="{E939D171-6C81-6AAA-F1CB-A7A25285D009}"/>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635923EE-85BB-8D2E-A058-F9F27F56AF88}"/>
              </a:ext>
            </a:extLst>
          </p:cNvPr>
          <p:cNvPicPr>
            <a:picLocks noChangeAspect="1"/>
          </p:cNvPicPr>
          <p:nvPr/>
        </p:nvPicPr>
        <p:blipFill>
          <a:blip r:embed="rId3"/>
          <a:stretch>
            <a:fillRect/>
          </a:stretch>
        </p:blipFill>
        <p:spPr>
          <a:xfrm>
            <a:off x="3606395" y="2361990"/>
            <a:ext cx="1827315" cy="3521285"/>
          </a:xfrm>
          <a:prstGeom prst="rect">
            <a:avLst/>
          </a:prstGeom>
        </p:spPr>
      </p:pic>
      <p:pic>
        <p:nvPicPr>
          <p:cNvPr id="12" name="Imagen 11">
            <a:extLst>
              <a:ext uri="{FF2B5EF4-FFF2-40B4-BE49-F238E27FC236}">
                <a16:creationId xmlns:a16="http://schemas.microsoft.com/office/drawing/2014/main" id="{8194C20E-849D-0B0D-7B8E-695AB7B55C53}"/>
              </a:ext>
            </a:extLst>
          </p:cNvPr>
          <p:cNvPicPr>
            <a:picLocks noChangeAspect="1"/>
          </p:cNvPicPr>
          <p:nvPr/>
        </p:nvPicPr>
        <p:blipFill>
          <a:blip r:embed="rId4"/>
          <a:stretch>
            <a:fillRect/>
          </a:stretch>
        </p:blipFill>
        <p:spPr>
          <a:xfrm>
            <a:off x="1044738" y="2450897"/>
            <a:ext cx="2269897" cy="3432378"/>
          </a:xfrm>
          <a:prstGeom prst="rect">
            <a:avLst/>
          </a:prstGeom>
        </p:spPr>
      </p:pic>
      <p:pic>
        <p:nvPicPr>
          <p:cNvPr id="6" name="Imagen 5">
            <a:extLst>
              <a:ext uri="{FF2B5EF4-FFF2-40B4-BE49-F238E27FC236}">
                <a16:creationId xmlns:a16="http://schemas.microsoft.com/office/drawing/2014/main" id="{5E90A0CC-903E-CC9F-5601-2BD225CAD0F9}"/>
              </a:ext>
            </a:extLst>
          </p:cNvPr>
          <p:cNvPicPr>
            <a:picLocks noChangeAspect="1"/>
          </p:cNvPicPr>
          <p:nvPr/>
        </p:nvPicPr>
        <p:blipFill>
          <a:blip r:embed="rId5"/>
          <a:stretch>
            <a:fillRect/>
          </a:stretch>
        </p:blipFill>
        <p:spPr>
          <a:xfrm>
            <a:off x="5883002" y="1941921"/>
            <a:ext cx="2486085" cy="3941353"/>
          </a:xfrm>
          <a:prstGeom prst="rect">
            <a:avLst/>
          </a:prstGeom>
        </p:spPr>
      </p:pic>
      <p:pic>
        <p:nvPicPr>
          <p:cNvPr id="9" name="Imagen 8">
            <a:extLst>
              <a:ext uri="{FF2B5EF4-FFF2-40B4-BE49-F238E27FC236}">
                <a16:creationId xmlns:a16="http://schemas.microsoft.com/office/drawing/2014/main" id="{D1AABB6B-6CAB-9237-4E5F-1404D0AD23F9}"/>
              </a:ext>
            </a:extLst>
          </p:cNvPr>
          <p:cNvPicPr>
            <a:picLocks noChangeAspect="1"/>
          </p:cNvPicPr>
          <p:nvPr/>
        </p:nvPicPr>
        <p:blipFill>
          <a:blip r:embed="rId6"/>
          <a:stretch>
            <a:fillRect/>
          </a:stretch>
        </p:blipFill>
        <p:spPr>
          <a:xfrm>
            <a:off x="8887562" y="196645"/>
            <a:ext cx="1952126" cy="5686629"/>
          </a:xfrm>
          <a:prstGeom prst="rect">
            <a:avLst/>
          </a:prstGeom>
        </p:spPr>
      </p:pic>
    </p:spTree>
    <p:extLst>
      <p:ext uri="{BB962C8B-B14F-4D97-AF65-F5344CB8AC3E}">
        <p14:creationId xmlns:p14="http://schemas.microsoft.com/office/powerpoint/2010/main" val="3599040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22DD-05ED-C4EE-D42D-04B3A9F2AE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5FF598-3728-33FC-F6B3-F9BAB22C0C38}"/>
              </a:ext>
            </a:extLst>
          </p:cNvPr>
          <p:cNvSpPr>
            <a:spLocks noGrp="1"/>
          </p:cNvSpPr>
          <p:nvPr>
            <p:ph type="title"/>
          </p:nvPr>
        </p:nvSpPr>
        <p:spPr>
          <a:xfrm>
            <a:off x="1089330" y="-282614"/>
            <a:ext cx="6343469" cy="1281667"/>
          </a:xfrm>
        </p:spPr>
        <p:txBody>
          <a:bodyPr/>
          <a:lstStyle/>
          <a:p>
            <a:r>
              <a:rPr lang="es-ES" dirty="0" err="1"/>
              <a:t>App.php</a:t>
            </a:r>
            <a:r>
              <a:rPr lang="es-ES" dirty="0"/>
              <a:t> </a:t>
            </a:r>
          </a:p>
        </p:txBody>
      </p:sp>
      <p:sp>
        <p:nvSpPr>
          <p:cNvPr id="4" name="Marcador de texto 3">
            <a:extLst>
              <a:ext uri="{FF2B5EF4-FFF2-40B4-BE49-F238E27FC236}">
                <a16:creationId xmlns:a16="http://schemas.microsoft.com/office/drawing/2014/main" id="{D2AD365A-B6B8-2D26-9E74-80111B98F2AD}"/>
              </a:ext>
            </a:extLst>
          </p:cNvPr>
          <p:cNvSpPr>
            <a:spLocks noGrp="1"/>
          </p:cNvSpPr>
          <p:nvPr>
            <p:ph type="body" sz="half" idx="2"/>
          </p:nvPr>
        </p:nvSpPr>
        <p:spPr>
          <a:xfrm>
            <a:off x="981155" y="1658143"/>
            <a:ext cx="5372511" cy="4309024"/>
          </a:xfrm>
        </p:spPr>
        <p:txBody>
          <a:bodyPr>
            <a:normAutofit fontScale="92500" lnSpcReduction="10000"/>
          </a:bodyPr>
          <a:lstStyle/>
          <a:p>
            <a:r>
              <a:rPr lang="es-ES" dirty="0"/>
              <a:t>Como hemos mencionado anteriormente </a:t>
            </a:r>
            <a:r>
              <a:rPr lang="es-ES" dirty="0" err="1"/>
              <a:t>Recipedium</a:t>
            </a:r>
            <a:r>
              <a:rPr lang="es-ES" dirty="0"/>
              <a:t> está diseñada como una SPA (Single Page </a:t>
            </a:r>
            <a:r>
              <a:rPr lang="es-ES" dirty="0" err="1"/>
              <a:t>Application</a:t>
            </a:r>
            <a:r>
              <a:rPr lang="es-ES" dirty="0"/>
              <a:t>) tradicional, pero implementada con PHP y AJAX.  </a:t>
            </a:r>
          </a:p>
          <a:p>
            <a:r>
              <a:rPr lang="es-ES" dirty="0"/>
              <a:t>Utiliza AJAX y JavaScript para cargar el </a:t>
            </a:r>
            <a:r>
              <a:rPr lang="es-ES" dirty="0" err="1"/>
              <a:t>header</a:t>
            </a:r>
            <a:r>
              <a:rPr lang="es-ES" dirty="0"/>
              <a:t>, el menú de navegación, el contenido principal y el </a:t>
            </a:r>
            <a:r>
              <a:rPr lang="es-ES" dirty="0" err="1"/>
              <a:t>footer</a:t>
            </a:r>
            <a:r>
              <a:rPr lang="es-ES" dirty="0"/>
              <a:t> sin recargar toda la página, esto mejora la experiencia de usuario y la velocidad.</a:t>
            </a:r>
          </a:p>
          <a:p>
            <a:r>
              <a:rPr lang="es-ES" dirty="0"/>
              <a:t>El contenido de la zona principal (#principal) se actualiza dinámicamente según la opción seleccionada, gracias a una función centralizada en PHP y JavaScript que decide qué archivo cargar en cada momento, lo que permite una navegación fluida y la reutilización de componentes como el menú, la barra superior y el pie de página.</a:t>
            </a:r>
          </a:p>
          <a:p>
            <a:r>
              <a:rPr lang="es-ES" dirty="0"/>
              <a:t>El enfoque facilita el mantenimiento y la escalabilidad, ya que cada sección está separada en archivos independientes que se cargan solo cuando es necesario.</a:t>
            </a:r>
          </a:p>
        </p:txBody>
      </p:sp>
      <p:sp>
        <p:nvSpPr>
          <p:cNvPr id="5" name="Marcador de pie de página 4">
            <a:extLst>
              <a:ext uri="{FF2B5EF4-FFF2-40B4-BE49-F238E27FC236}">
                <a16:creationId xmlns:a16="http://schemas.microsoft.com/office/drawing/2014/main" id="{A738A109-0C77-0175-0A7A-8022D6466117}"/>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C84034E2-433C-1799-434E-FD3A89E77838}"/>
              </a:ext>
            </a:extLst>
          </p:cNvPr>
          <p:cNvPicPr>
            <a:picLocks noChangeAspect="1"/>
          </p:cNvPicPr>
          <p:nvPr/>
        </p:nvPicPr>
        <p:blipFill>
          <a:blip r:embed="rId2"/>
          <a:stretch>
            <a:fillRect/>
          </a:stretch>
        </p:blipFill>
        <p:spPr>
          <a:xfrm>
            <a:off x="6651575" y="495773"/>
            <a:ext cx="4952822" cy="6004007"/>
          </a:xfrm>
          <a:prstGeom prst="rect">
            <a:avLst/>
          </a:prstGeom>
        </p:spPr>
      </p:pic>
    </p:spTree>
    <p:extLst>
      <p:ext uri="{BB962C8B-B14F-4D97-AF65-F5344CB8AC3E}">
        <p14:creationId xmlns:p14="http://schemas.microsoft.com/office/powerpoint/2010/main" val="196439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D86F-C0C6-810C-2FAD-D57B0C9C45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0CFF9A-A044-DC67-2C4B-832011B248F8}"/>
              </a:ext>
            </a:extLst>
          </p:cNvPr>
          <p:cNvSpPr>
            <a:spLocks noGrp="1"/>
          </p:cNvSpPr>
          <p:nvPr>
            <p:ph type="title"/>
          </p:nvPr>
        </p:nvSpPr>
        <p:spPr>
          <a:xfrm>
            <a:off x="1047446" y="-282614"/>
            <a:ext cx="6343469" cy="1281667"/>
          </a:xfrm>
        </p:spPr>
        <p:txBody>
          <a:bodyPr/>
          <a:lstStyle/>
          <a:p>
            <a:r>
              <a:rPr lang="es-ES" dirty="0"/>
              <a:t>Funciones.js</a:t>
            </a:r>
          </a:p>
        </p:txBody>
      </p:sp>
      <p:sp>
        <p:nvSpPr>
          <p:cNvPr id="4" name="Marcador de texto 3">
            <a:extLst>
              <a:ext uri="{FF2B5EF4-FFF2-40B4-BE49-F238E27FC236}">
                <a16:creationId xmlns:a16="http://schemas.microsoft.com/office/drawing/2014/main" id="{F59599F7-4B03-2F47-B1C2-1DE4D1851619}"/>
              </a:ext>
            </a:extLst>
          </p:cNvPr>
          <p:cNvSpPr>
            <a:spLocks noGrp="1"/>
          </p:cNvSpPr>
          <p:nvPr>
            <p:ph type="body" sz="half" idx="2"/>
          </p:nvPr>
        </p:nvSpPr>
        <p:spPr>
          <a:xfrm>
            <a:off x="981155" y="1658143"/>
            <a:ext cx="5372511" cy="4309024"/>
          </a:xfrm>
        </p:spPr>
        <p:txBody>
          <a:bodyPr>
            <a:normAutofit fontScale="92500" lnSpcReduction="20000"/>
          </a:bodyPr>
          <a:lstStyle/>
          <a:p>
            <a:r>
              <a:rPr lang="es-ES" dirty="0"/>
              <a:t>En este archivo nos encontramos las funciones JavaScript que gestionan la carga dinámica de contenidos, la navegación responsive, la interacción con menús y la función de filtrado en la aplicación </a:t>
            </a:r>
            <a:r>
              <a:rPr lang="es-ES" dirty="0" err="1"/>
              <a:t>Recipedium</a:t>
            </a:r>
            <a:r>
              <a:rPr lang="es-ES" dirty="0"/>
              <a:t>. Nos encontramos las siguientes funciones:</a:t>
            </a:r>
          </a:p>
          <a:p>
            <a:r>
              <a:rPr lang="es-ES" dirty="0"/>
              <a:t>- cargar: Carga dinámica de contenidos y ejecución de funciones   específicas tras la carga, (véase captura lateral).</a:t>
            </a:r>
          </a:p>
          <a:p>
            <a:r>
              <a:rPr lang="es-ES" dirty="0"/>
              <a:t>- </a:t>
            </a:r>
            <a:r>
              <a:rPr lang="es-ES" dirty="0" err="1"/>
              <a:t>iniciaHamburguesa</a:t>
            </a:r>
            <a:r>
              <a:rPr lang="es-ES" dirty="0"/>
              <a:t>: Navegación responsive y control del menú  hamburguesa.</a:t>
            </a:r>
          </a:p>
          <a:p>
            <a:r>
              <a:rPr lang="es-ES" dirty="0"/>
              <a:t>- </a:t>
            </a:r>
            <a:r>
              <a:rPr lang="es-ES" dirty="0" err="1"/>
              <a:t>iniciaNav</a:t>
            </a:r>
            <a:r>
              <a:rPr lang="es-ES" dirty="0"/>
              <a:t>: Gestión avanzada de menús desplegables según el dispositivo.</a:t>
            </a:r>
          </a:p>
          <a:p>
            <a:r>
              <a:rPr lang="es-ES" dirty="0"/>
              <a:t>- </a:t>
            </a:r>
            <a:r>
              <a:rPr lang="es-ES" dirty="0" err="1"/>
              <a:t>toggleForms</a:t>
            </a:r>
            <a:r>
              <a:rPr lang="es-ES" dirty="0"/>
              <a:t>: Alterna entre formularios de </a:t>
            </a:r>
            <a:r>
              <a:rPr lang="es-ES" dirty="0" err="1"/>
              <a:t>login</a:t>
            </a:r>
            <a:r>
              <a:rPr lang="es-ES" dirty="0"/>
              <a:t> y registro.</a:t>
            </a:r>
          </a:p>
          <a:p>
            <a:r>
              <a:rPr lang="es-ES" dirty="0"/>
              <a:t>- filtrar: Buscador dinámico para listas.</a:t>
            </a:r>
          </a:p>
          <a:p>
            <a:r>
              <a:rPr lang="es-ES" dirty="0"/>
              <a:t>- Inicialización automática: Garantiza que la navegación y los menús funcionen correctamente en todo momento.</a:t>
            </a:r>
          </a:p>
        </p:txBody>
      </p:sp>
      <p:sp>
        <p:nvSpPr>
          <p:cNvPr id="5" name="Marcador de pie de página 4">
            <a:extLst>
              <a:ext uri="{FF2B5EF4-FFF2-40B4-BE49-F238E27FC236}">
                <a16:creationId xmlns:a16="http://schemas.microsoft.com/office/drawing/2014/main" id="{D0DE2158-1387-32FA-28FC-841C816BE4AE}"/>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E45A048-169C-A2AF-88BD-3F835B5AC4F8}"/>
              </a:ext>
            </a:extLst>
          </p:cNvPr>
          <p:cNvPicPr>
            <a:picLocks noChangeAspect="1"/>
          </p:cNvPicPr>
          <p:nvPr/>
        </p:nvPicPr>
        <p:blipFill>
          <a:blip r:embed="rId2"/>
          <a:stretch>
            <a:fillRect/>
          </a:stretch>
        </p:blipFill>
        <p:spPr>
          <a:xfrm>
            <a:off x="6096000" y="527900"/>
            <a:ext cx="5664889" cy="5651369"/>
          </a:xfrm>
          <a:prstGeom prst="rect">
            <a:avLst/>
          </a:prstGeom>
        </p:spPr>
      </p:pic>
    </p:spTree>
    <p:extLst>
      <p:ext uri="{BB962C8B-B14F-4D97-AF65-F5344CB8AC3E}">
        <p14:creationId xmlns:p14="http://schemas.microsoft.com/office/powerpoint/2010/main" val="305894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052D-D019-36FB-2A28-EDDD55A87E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8C2ED6-A181-56AC-A19F-67EC5C7E7492}"/>
              </a:ext>
            </a:extLst>
          </p:cNvPr>
          <p:cNvSpPr>
            <a:spLocks noGrp="1"/>
          </p:cNvSpPr>
          <p:nvPr>
            <p:ph type="title"/>
          </p:nvPr>
        </p:nvSpPr>
        <p:spPr>
          <a:xfrm>
            <a:off x="1047446" y="-282614"/>
            <a:ext cx="6343469" cy="1281667"/>
          </a:xfrm>
        </p:spPr>
        <p:txBody>
          <a:bodyPr/>
          <a:lstStyle/>
          <a:p>
            <a:r>
              <a:rPr lang="es-ES" dirty="0"/>
              <a:t>Función cargar()</a:t>
            </a:r>
          </a:p>
        </p:txBody>
      </p:sp>
      <p:sp>
        <p:nvSpPr>
          <p:cNvPr id="4" name="Marcador de texto 3">
            <a:extLst>
              <a:ext uri="{FF2B5EF4-FFF2-40B4-BE49-F238E27FC236}">
                <a16:creationId xmlns:a16="http://schemas.microsoft.com/office/drawing/2014/main" id="{1B2E6404-828A-0D17-68EA-1B0B8EAA1E51}"/>
              </a:ext>
            </a:extLst>
          </p:cNvPr>
          <p:cNvSpPr>
            <a:spLocks noGrp="1"/>
          </p:cNvSpPr>
          <p:nvPr>
            <p:ph type="body" sz="half" idx="2"/>
          </p:nvPr>
        </p:nvSpPr>
        <p:spPr>
          <a:xfrm>
            <a:off x="6202680" y="922853"/>
            <a:ext cx="5302724" cy="4770938"/>
          </a:xfrm>
        </p:spPr>
        <p:txBody>
          <a:bodyPr>
            <a:noAutofit/>
          </a:bodyPr>
          <a:lstStyle/>
          <a:p>
            <a:r>
              <a:rPr lang="es-ES" sz="1500" dirty="0"/>
              <a:t>Recibe como parámetros el selector del contenedor (</a:t>
            </a:r>
            <a:r>
              <a:rPr lang="es-ES" sz="1500" dirty="0" err="1"/>
              <a:t>div</a:t>
            </a:r>
            <a:r>
              <a:rPr lang="es-ES" sz="1500" dirty="0"/>
              <a:t>), la ruta del archivo a cargar (desde) y una función de </a:t>
            </a:r>
            <a:r>
              <a:rPr lang="es-ES" sz="1500" dirty="0" err="1"/>
              <a:t>callback</a:t>
            </a:r>
            <a:r>
              <a:rPr lang="es-ES" sz="1500" dirty="0"/>
              <a:t> opcional. Tras cargar el contenido, ejecuta el </a:t>
            </a:r>
            <a:r>
              <a:rPr lang="es-ES" sz="1500" dirty="0" err="1"/>
              <a:t>callback</a:t>
            </a:r>
            <a:r>
              <a:rPr lang="es-ES" sz="1500" dirty="0"/>
              <a:t> si se ha proporcionado (véase pie de captura diapositiva 9, concretamente la carga del </a:t>
            </a:r>
            <a:r>
              <a:rPr lang="es-ES" sz="1500" dirty="0" err="1"/>
              <a:t>nav</a:t>
            </a:r>
            <a:r>
              <a:rPr lang="es-ES" sz="1500" dirty="0"/>
              <a:t>).</a:t>
            </a:r>
          </a:p>
          <a:p>
            <a:r>
              <a:rPr lang="es-ES" sz="1500" dirty="0"/>
              <a:t>Si el archivo cargado corresponde a ciertas páginas (como listados o formularios de recetas, usuarios o notificaciones), llama a la función filtrar() para habilitar el buscador dinámico. Si el archivo cargado es el FAQ, comprueba si existe la función global </a:t>
            </a:r>
            <a:r>
              <a:rPr lang="es-ES" sz="1500" dirty="0" err="1"/>
              <a:t>iniciaFAQ</a:t>
            </a:r>
            <a:r>
              <a:rPr lang="es-ES" sz="1500" dirty="0"/>
              <a:t>() y la ejecuta si está definida.</a:t>
            </a:r>
          </a:p>
          <a:p>
            <a:r>
              <a:rPr lang="es-ES" sz="1500" dirty="0"/>
              <a:t>Funciones nativas usadas:</a:t>
            </a:r>
          </a:p>
          <a:p>
            <a:r>
              <a:rPr lang="es-ES" sz="1500" dirty="0"/>
              <a:t>$(</a:t>
            </a:r>
            <a:r>
              <a:rPr lang="es-ES" sz="1500" dirty="0" err="1"/>
              <a:t>div</a:t>
            </a:r>
            <a:r>
              <a:rPr lang="es-ES" sz="1500" dirty="0"/>
              <a:t>).load() de jQuery para carga AJAX.</a:t>
            </a:r>
          </a:p>
          <a:p>
            <a:r>
              <a:rPr lang="es-ES" sz="1500" dirty="0" err="1"/>
              <a:t>typeof</a:t>
            </a:r>
            <a:r>
              <a:rPr lang="es-ES" sz="1500" dirty="0"/>
              <a:t> para comprobar si </a:t>
            </a:r>
            <a:r>
              <a:rPr lang="es-ES" sz="1500" dirty="0" err="1"/>
              <a:t>callback</a:t>
            </a:r>
            <a:r>
              <a:rPr lang="es-ES" sz="1500" dirty="0"/>
              <a:t> realmente es 1 función. Si </a:t>
            </a:r>
            <a:r>
              <a:rPr lang="es-ES" sz="1500" dirty="0" err="1"/>
              <a:t>callback</a:t>
            </a:r>
            <a:r>
              <a:rPr lang="es-ES" sz="1500" dirty="0"/>
              <a:t> es una función, la ejecuta.</a:t>
            </a:r>
          </a:p>
          <a:p>
            <a:r>
              <a:rPr lang="es-ES" sz="1500" dirty="0"/>
              <a:t>Si no se ha pasado nada, o no es una función, simplemente no hace nada y evita errores.</a:t>
            </a:r>
          </a:p>
          <a:p>
            <a:r>
              <a:rPr lang="es-ES" sz="1500" dirty="0"/>
              <a:t>.</a:t>
            </a:r>
            <a:r>
              <a:rPr lang="es-ES" sz="1500" dirty="0" err="1"/>
              <a:t>includes</a:t>
            </a:r>
            <a:r>
              <a:rPr lang="es-ES" sz="1500" dirty="0"/>
              <a:t>() para comprobar si la ruta contiene ciertos nombres de archivo.</a:t>
            </a:r>
          </a:p>
        </p:txBody>
      </p:sp>
      <p:sp>
        <p:nvSpPr>
          <p:cNvPr id="5" name="Marcador de pie de página 4">
            <a:extLst>
              <a:ext uri="{FF2B5EF4-FFF2-40B4-BE49-F238E27FC236}">
                <a16:creationId xmlns:a16="http://schemas.microsoft.com/office/drawing/2014/main" id="{18E06BF0-4E3E-AAE6-4D35-F0216D70A21B}"/>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386121C-EBF7-184A-AFBB-DB12692BB158}"/>
              </a:ext>
            </a:extLst>
          </p:cNvPr>
          <p:cNvPicPr>
            <a:picLocks noChangeAspect="1"/>
          </p:cNvPicPr>
          <p:nvPr/>
        </p:nvPicPr>
        <p:blipFill>
          <a:blip r:embed="rId2"/>
          <a:stretch>
            <a:fillRect/>
          </a:stretch>
        </p:blipFill>
        <p:spPr>
          <a:xfrm>
            <a:off x="1141411" y="1031187"/>
            <a:ext cx="4954589" cy="4942764"/>
          </a:xfrm>
          <a:prstGeom prst="rect">
            <a:avLst/>
          </a:prstGeom>
        </p:spPr>
      </p:pic>
    </p:spTree>
    <p:extLst>
      <p:ext uri="{BB962C8B-B14F-4D97-AF65-F5344CB8AC3E}">
        <p14:creationId xmlns:p14="http://schemas.microsoft.com/office/powerpoint/2010/main" val="1467980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3BAA-E9D7-8169-AB2C-10FD9F1C2A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962F9F-C7D5-6276-D818-06D240F954AC}"/>
              </a:ext>
            </a:extLst>
          </p:cNvPr>
          <p:cNvSpPr>
            <a:spLocks noGrp="1"/>
          </p:cNvSpPr>
          <p:nvPr>
            <p:ph type="title"/>
          </p:nvPr>
        </p:nvSpPr>
        <p:spPr>
          <a:xfrm>
            <a:off x="1047446" y="-282614"/>
            <a:ext cx="6343469" cy="1281667"/>
          </a:xfrm>
        </p:spPr>
        <p:txBody>
          <a:bodyPr/>
          <a:lstStyle/>
          <a:p>
            <a:r>
              <a:rPr lang="es-ES" dirty="0"/>
              <a:t>Faq.js</a:t>
            </a:r>
          </a:p>
        </p:txBody>
      </p:sp>
      <p:sp>
        <p:nvSpPr>
          <p:cNvPr id="4" name="Marcador de texto 3">
            <a:extLst>
              <a:ext uri="{FF2B5EF4-FFF2-40B4-BE49-F238E27FC236}">
                <a16:creationId xmlns:a16="http://schemas.microsoft.com/office/drawing/2014/main" id="{CFB6C5A2-75D0-92F9-00E2-3ED1A5279CD7}"/>
              </a:ext>
            </a:extLst>
          </p:cNvPr>
          <p:cNvSpPr>
            <a:spLocks noGrp="1"/>
          </p:cNvSpPr>
          <p:nvPr>
            <p:ph type="body" sz="half" idx="2"/>
          </p:nvPr>
        </p:nvSpPr>
        <p:spPr>
          <a:xfrm>
            <a:off x="1047447" y="999053"/>
            <a:ext cx="4507533" cy="4309024"/>
          </a:xfrm>
        </p:spPr>
        <p:txBody>
          <a:bodyPr>
            <a:normAutofit fontScale="85000" lnSpcReduction="20000"/>
          </a:bodyPr>
          <a:lstStyle/>
          <a:p>
            <a:r>
              <a:rPr lang="es-ES" dirty="0"/>
              <a:t>Vamos a hacer un paréntesis para explicar la función </a:t>
            </a:r>
            <a:r>
              <a:rPr lang="es-ES" dirty="0" err="1"/>
              <a:t>iniciaFAQ</a:t>
            </a:r>
            <a:r>
              <a:rPr lang="es-ES" dirty="0"/>
              <a:t>()</a:t>
            </a:r>
          </a:p>
          <a:p>
            <a:r>
              <a:rPr lang="es-ES" dirty="0"/>
              <a:t>Propósito:</a:t>
            </a:r>
          </a:p>
          <a:p>
            <a:r>
              <a:rPr lang="es-ES" dirty="0"/>
              <a:t>Hace que el apartado de preguntas frecuentes sea interactivo: al hacer clic en una pregunta, se despliega su respuesta y se ocultan las demás.</a:t>
            </a:r>
          </a:p>
          <a:p>
            <a:r>
              <a:rPr lang="es-ES" dirty="0"/>
              <a:t>Funcionamiento:</a:t>
            </a:r>
          </a:p>
          <a:p>
            <a:r>
              <a:rPr lang="es-ES" dirty="0"/>
              <a:t>Usa jQuery para asignar eventos </a:t>
            </a:r>
            <a:r>
              <a:rPr lang="es-ES" dirty="0" err="1"/>
              <a:t>click</a:t>
            </a:r>
            <a:r>
              <a:rPr lang="es-ES" dirty="0"/>
              <a:t> a las preguntas, ocultar todas las respuestas menos la seleccionada y alternar la visibilidad de la respuesta correspondiente.</a:t>
            </a:r>
          </a:p>
          <a:p>
            <a:r>
              <a:rPr lang="es-ES" dirty="0"/>
              <a:t>Funciones y métodos usados:</a:t>
            </a:r>
          </a:p>
          <a:p>
            <a:r>
              <a:rPr lang="es-ES" dirty="0"/>
              <a:t>.off(), .</a:t>
            </a:r>
            <a:r>
              <a:rPr lang="es-ES" dirty="0" err="1"/>
              <a:t>on</a:t>
            </a:r>
            <a:r>
              <a:rPr lang="es-ES" dirty="0"/>
              <a:t>(), .</a:t>
            </a:r>
            <a:r>
              <a:rPr lang="es-ES" dirty="0" err="1"/>
              <a:t>not</a:t>
            </a:r>
            <a:r>
              <a:rPr lang="es-ES" dirty="0"/>
              <a:t>(), .</a:t>
            </a:r>
            <a:r>
              <a:rPr lang="es-ES" dirty="0" err="1"/>
              <a:t>next</a:t>
            </a:r>
            <a:r>
              <a:rPr lang="es-ES" dirty="0"/>
              <a:t>(), .</a:t>
            </a:r>
            <a:r>
              <a:rPr lang="es-ES" dirty="0" err="1"/>
              <a:t>slideUp</a:t>
            </a:r>
            <a:r>
              <a:rPr lang="es-ES" dirty="0"/>
              <a:t>(), .</a:t>
            </a:r>
            <a:r>
              <a:rPr lang="es-ES" dirty="0" err="1"/>
              <a:t>slideToggle</a:t>
            </a:r>
            <a:r>
              <a:rPr lang="es-ES" dirty="0"/>
              <a:t>() de jQuery.</a:t>
            </a:r>
          </a:p>
          <a:p>
            <a:r>
              <a:rPr lang="es-ES" dirty="0"/>
              <a:t>Importancia:</a:t>
            </a:r>
          </a:p>
          <a:p>
            <a:r>
              <a:rPr lang="es-ES" dirty="0"/>
              <a:t>Mejora la experiencia de usuario en el FAQ, mostrando solo una respuesta a la vez y evitando confusión visual.</a:t>
            </a:r>
          </a:p>
          <a:p>
            <a:endParaRPr lang="es-ES" dirty="0"/>
          </a:p>
        </p:txBody>
      </p:sp>
      <p:sp>
        <p:nvSpPr>
          <p:cNvPr id="5" name="Marcador de pie de página 4">
            <a:extLst>
              <a:ext uri="{FF2B5EF4-FFF2-40B4-BE49-F238E27FC236}">
                <a16:creationId xmlns:a16="http://schemas.microsoft.com/office/drawing/2014/main" id="{1BA1A2C3-04BB-7AB4-4A86-035B50C1BD5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489A6729-8B64-E200-898C-43C2C7496317}"/>
              </a:ext>
            </a:extLst>
          </p:cNvPr>
          <p:cNvPicPr>
            <a:picLocks noChangeAspect="1"/>
          </p:cNvPicPr>
          <p:nvPr/>
        </p:nvPicPr>
        <p:blipFill>
          <a:blip r:embed="rId2"/>
          <a:stretch>
            <a:fillRect/>
          </a:stretch>
        </p:blipFill>
        <p:spPr>
          <a:xfrm>
            <a:off x="5267681" y="1915772"/>
            <a:ext cx="6093739" cy="2228257"/>
          </a:xfrm>
          <a:prstGeom prst="rect">
            <a:avLst/>
          </a:prstGeom>
        </p:spPr>
      </p:pic>
    </p:spTree>
    <p:extLst>
      <p:ext uri="{BB962C8B-B14F-4D97-AF65-F5344CB8AC3E}">
        <p14:creationId xmlns:p14="http://schemas.microsoft.com/office/powerpoint/2010/main" val="287985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9DE6E-8D1D-A539-1FEE-F4056EFCB91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4196F0-2BF2-81D9-8449-6A61AD27FE86}"/>
              </a:ext>
            </a:extLst>
          </p:cNvPr>
          <p:cNvSpPr>
            <a:spLocks noGrp="1"/>
          </p:cNvSpPr>
          <p:nvPr>
            <p:ph type="title"/>
          </p:nvPr>
        </p:nvSpPr>
        <p:spPr/>
        <p:txBody>
          <a:bodyPr/>
          <a:lstStyle/>
          <a:p>
            <a:r>
              <a:rPr lang="es-ES" dirty="0"/>
              <a:t>Parte central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346AD75-C9C6-3FCC-9283-9BDE2FF0C0FB}"/>
              </a:ext>
            </a:extLst>
          </p:cNvPr>
          <p:cNvSpPr>
            <a:spLocks noGrp="1"/>
          </p:cNvSpPr>
          <p:nvPr>
            <p:ph idx="1"/>
          </p:nvPr>
        </p:nvSpPr>
        <p:spPr>
          <a:xfrm>
            <a:off x="1066007" y="1973183"/>
            <a:ext cx="4491829" cy="3541714"/>
          </a:xfrm>
        </p:spPr>
        <p:txBody>
          <a:bodyPr>
            <a:normAutofit/>
          </a:bodyPr>
          <a:lstStyle/>
          <a:p>
            <a:r>
              <a:rPr lang="es-ES" sz="1500" dirty="0"/>
              <a:t>En esta zona (a partir de ahora identificada como cuerpo de la página) nos encontramos con el propio contenido de las páginas, ya sea información, si se trata de una página de carácter divulgativo, como son las correspondientes a la parte pública de la aplicación u objetos de interacción con el usuario, como es el caso de las páginas internas de la plataforma, las cuales son de uso exclusivo de usuarios registrados.</a:t>
            </a:r>
          </a:p>
        </p:txBody>
      </p:sp>
      <p:sp>
        <p:nvSpPr>
          <p:cNvPr id="4" name="Marcador de pie de página 3">
            <a:extLst>
              <a:ext uri="{FF2B5EF4-FFF2-40B4-BE49-F238E27FC236}">
                <a16:creationId xmlns:a16="http://schemas.microsoft.com/office/drawing/2014/main" id="{61107267-19D4-05BB-B439-34869D93764C}"/>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150A2E9-3D3A-74FA-DDA2-1D02CE7DC1D7}"/>
              </a:ext>
            </a:extLst>
          </p:cNvPr>
          <p:cNvSpPr txBox="1"/>
          <p:nvPr/>
        </p:nvSpPr>
        <p:spPr>
          <a:xfrm>
            <a:off x="5691346" y="3457020"/>
            <a:ext cx="5822473" cy="276999"/>
          </a:xfrm>
          <a:prstGeom prst="rect">
            <a:avLst/>
          </a:prstGeom>
          <a:noFill/>
        </p:spPr>
        <p:txBody>
          <a:bodyPr wrap="square" rtlCol="0">
            <a:spAutoFit/>
          </a:bodyPr>
          <a:lstStyle/>
          <a:p>
            <a:r>
              <a:rPr lang="es-ES" sz="1200" dirty="0"/>
              <a:t>Captura superior muestra parte central de página externa para usuario de tipo público. </a:t>
            </a:r>
          </a:p>
        </p:txBody>
      </p:sp>
      <p:sp>
        <p:nvSpPr>
          <p:cNvPr id="10" name="CuadroTexto 9">
            <a:extLst>
              <a:ext uri="{FF2B5EF4-FFF2-40B4-BE49-F238E27FC236}">
                <a16:creationId xmlns:a16="http://schemas.microsoft.com/office/drawing/2014/main" id="{30253785-FC98-9012-A4D8-57EA3D0E00E3}"/>
              </a:ext>
            </a:extLst>
          </p:cNvPr>
          <p:cNvSpPr txBox="1"/>
          <p:nvPr/>
        </p:nvSpPr>
        <p:spPr>
          <a:xfrm>
            <a:off x="5691346" y="3700839"/>
            <a:ext cx="5822473" cy="276999"/>
          </a:xfrm>
          <a:prstGeom prst="rect">
            <a:avLst/>
          </a:prstGeom>
          <a:noFill/>
        </p:spPr>
        <p:txBody>
          <a:bodyPr wrap="square" rtlCol="0">
            <a:spAutoFit/>
          </a:bodyPr>
          <a:lstStyle/>
          <a:p>
            <a:r>
              <a:rPr lang="es-ES" sz="1200" dirty="0"/>
              <a:t>Captura inferior muestra parte central de página interna para usuario registrado público. </a:t>
            </a:r>
          </a:p>
        </p:txBody>
      </p:sp>
      <p:pic>
        <p:nvPicPr>
          <p:cNvPr id="8" name="Imagen 7" descr="Imagen que contiene Texto&#10;&#10;El contenido generado por IA puede ser incorrecto.">
            <a:extLst>
              <a:ext uri="{FF2B5EF4-FFF2-40B4-BE49-F238E27FC236}">
                <a16:creationId xmlns:a16="http://schemas.microsoft.com/office/drawing/2014/main" id="{131C934D-8AC4-CE26-17B0-E7657AFE18EA}"/>
              </a:ext>
            </a:extLst>
          </p:cNvPr>
          <p:cNvPicPr>
            <a:picLocks noChangeAspect="1"/>
          </p:cNvPicPr>
          <p:nvPr/>
        </p:nvPicPr>
        <p:blipFill>
          <a:blip r:embed="rId2"/>
          <a:stretch>
            <a:fillRect/>
          </a:stretch>
        </p:blipFill>
        <p:spPr>
          <a:xfrm>
            <a:off x="5766751" y="1973183"/>
            <a:ext cx="5489575" cy="1464310"/>
          </a:xfrm>
          <a:prstGeom prst="rect">
            <a:avLst/>
          </a:prstGeom>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82747059-05E1-903B-49DC-FA4C82F7EF18}"/>
              </a:ext>
            </a:extLst>
          </p:cNvPr>
          <p:cNvPicPr>
            <a:picLocks noChangeAspect="1"/>
          </p:cNvPicPr>
          <p:nvPr/>
        </p:nvPicPr>
        <p:blipFill>
          <a:blip r:embed="rId3"/>
          <a:stretch>
            <a:fillRect/>
          </a:stretch>
        </p:blipFill>
        <p:spPr>
          <a:xfrm>
            <a:off x="5766751" y="4119375"/>
            <a:ext cx="5489575" cy="1345565"/>
          </a:xfrm>
          <a:prstGeom prst="rect">
            <a:avLst/>
          </a:prstGeom>
        </p:spPr>
      </p:pic>
    </p:spTree>
    <p:extLst>
      <p:ext uri="{BB962C8B-B14F-4D97-AF65-F5344CB8AC3E}">
        <p14:creationId xmlns:p14="http://schemas.microsoft.com/office/powerpoint/2010/main" val="2828245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9FFD6-7110-6E2E-2CFF-4B5EB92FB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EBC8CF-7450-37DD-7612-81562C0A1AB5}"/>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a:t>
            </a:r>
          </a:p>
        </p:txBody>
      </p:sp>
      <p:sp>
        <p:nvSpPr>
          <p:cNvPr id="4" name="Marcador de texto 3">
            <a:extLst>
              <a:ext uri="{FF2B5EF4-FFF2-40B4-BE49-F238E27FC236}">
                <a16:creationId xmlns:a16="http://schemas.microsoft.com/office/drawing/2014/main" id="{6AE5254D-AE4A-B354-4222-A777CE0579CA}"/>
              </a:ext>
            </a:extLst>
          </p:cNvPr>
          <p:cNvSpPr>
            <a:spLocks noGrp="1"/>
          </p:cNvSpPr>
          <p:nvPr>
            <p:ph type="body" sz="half" idx="2"/>
          </p:nvPr>
        </p:nvSpPr>
        <p:spPr>
          <a:xfrm>
            <a:off x="1116424" y="1186803"/>
            <a:ext cx="5633264" cy="4770938"/>
          </a:xfrm>
        </p:spPr>
        <p:txBody>
          <a:bodyPr>
            <a:noAutofit/>
          </a:bodyPr>
          <a:lstStyle/>
          <a:p>
            <a:r>
              <a:rPr lang="es-ES" sz="1500" dirty="0"/>
              <a:t>Definimos las variables jQuery:</a:t>
            </a:r>
          </a:p>
          <a:p>
            <a:r>
              <a:rPr lang="es-ES" sz="1500" dirty="0"/>
              <a:t>Controla la apertura y cierre del menú hamburguesa en móviles verificando el tamaño de la pantalla</a:t>
            </a:r>
          </a:p>
          <a:p>
            <a:r>
              <a:rPr lang="es-ES" sz="1500" dirty="0"/>
              <a:t>Permite mostrar/ocultar el menú y los submenús de navegación.</a:t>
            </a:r>
          </a:p>
          <a:p>
            <a:r>
              <a:rPr lang="es-ES" sz="1500" dirty="0"/>
              <a:t>Cierra el menú automáticamente al hacer clic en enlaces (excepto en los que abren submenús).</a:t>
            </a:r>
          </a:p>
          <a:p>
            <a:r>
              <a:rPr lang="es-ES" sz="1500" dirty="0"/>
              <a:t>Asegura que el menú y los submenús se comporten correctamente al cambiar el tamaño de la ventana.</a:t>
            </a:r>
          </a:p>
          <a:p>
            <a:r>
              <a:rPr lang="es-ES" sz="1500" dirty="0"/>
              <a:t>Mejora la experiencia de usuario en navegación responsive.</a:t>
            </a:r>
          </a:p>
        </p:txBody>
      </p:sp>
      <p:sp>
        <p:nvSpPr>
          <p:cNvPr id="5" name="Marcador de pie de página 4">
            <a:extLst>
              <a:ext uri="{FF2B5EF4-FFF2-40B4-BE49-F238E27FC236}">
                <a16:creationId xmlns:a16="http://schemas.microsoft.com/office/drawing/2014/main" id="{F7E32653-20D2-03C8-C0C7-B63C4FC3EC92}"/>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F82E1CD4-8466-6962-6513-17C63DD5C136}"/>
              </a:ext>
            </a:extLst>
          </p:cNvPr>
          <p:cNvPicPr>
            <a:picLocks noChangeAspect="1"/>
          </p:cNvPicPr>
          <p:nvPr/>
        </p:nvPicPr>
        <p:blipFill>
          <a:blip r:embed="rId2"/>
          <a:stretch>
            <a:fillRect/>
          </a:stretch>
        </p:blipFill>
        <p:spPr>
          <a:xfrm>
            <a:off x="6749688" y="917542"/>
            <a:ext cx="4984882" cy="5330858"/>
          </a:xfrm>
          <a:prstGeom prst="rect">
            <a:avLst/>
          </a:prstGeom>
        </p:spPr>
      </p:pic>
    </p:spTree>
    <p:extLst>
      <p:ext uri="{BB962C8B-B14F-4D97-AF65-F5344CB8AC3E}">
        <p14:creationId xmlns:p14="http://schemas.microsoft.com/office/powerpoint/2010/main" val="1368587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9DF9-CB70-4D1C-B1EA-2B396F93A7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C02D451-389E-91FE-9D85-F5D259DBA949}"/>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E072EDAC-408A-3E2D-F017-A8FFE467CDAE}"/>
              </a:ext>
            </a:extLst>
          </p:cNvPr>
          <p:cNvSpPr>
            <a:spLocks noGrp="1"/>
          </p:cNvSpPr>
          <p:nvPr>
            <p:ph type="body" sz="half" idx="2"/>
          </p:nvPr>
        </p:nvSpPr>
        <p:spPr>
          <a:xfrm>
            <a:off x="1116424" y="1186803"/>
            <a:ext cx="5253896" cy="4770938"/>
          </a:xfrm>
        </p:spPr>
        <p:txBody>
          <a:bodyPr>
            <a:noAutofit/>
          </a:bodyPr>
          <a:lstStyle/>
          <a:p>
            <a:r>
              <a:rPr lang="es-ES" sz="1500" dirty="0"/>
              <a:t>Se utilizan las siguientes funciones y métodos nativos de jQuery y JavaScript que permiten controlar la interacción, el estado visual y la adaptabilidad del menú hamburguesa y la navegación:</a:t>
            </a:r>
          </a:p>
          <a:p>
            <a:endParaRPr lang="es-ES" sz="1500" dirty="0"/>
          </a:p>
          <a:p>
            <a:endParaRPr lang="es-ES" sz="1500" dirty="0"/>
          </a:p>
          <a:p>
            <a:r>
              <a:rPr lang="es-ES" sz="1500" dirty="0"/>
              <a:t>jQuery:</a:t>
            </a:r>
          </a:p>
          <a:p>
            <a:r>
              <a:rPr lang="es-ES" sz="1500" dirty="0"/>
              <a:t>.off() — Elimina eventos previamente asignados.</a:t>
            </a:r>
          </a:p>
          <a:p>
            <a:r>
              <a:rPr lang="es-ES" sz="1500" dirty="0"/>
              <a:t>.</a:t>
            </a:r>
            <a:r>
              <a:rPr lang="es-ES" sz="1500" dirty="0" err="1"/>
              <a:t>on</a:t>
            </a:r>
            <a:r>
              <a:rPr lang="es-ES" sz="1500" dirty="0"/>
              <a:t>() — Asigna eventos a los elementos seleccionados.</a:t>
            </a:r>
          </a:p>
          <a:p>
            <a:r>
              <a:rPr lang="es-ES" sz="1500" dirty="0"/>
              <a:t>.</a:t>
            </a:r>
            <a:r>
              <a:rPr lang="es-ES" sz="1500" dirty="0" err="1"/>
              <a:t>toggleClass</a:t>
            </a:r>
            <a:r>
              <a:rPr lang="es-ES" sz="1500" dirty="0"/>
              <a:t>() — Añade o quita una clase CSS.</a:t>
            </a:r>
          </a:p>
          <a:p>
            <a:r>
              <a:rPr lang="es-ES" sz="1500" dirty="0"/>
              <a:t>.</a:t>
            </a:r>
            <a:r>
              <a:rPr lang="es-ES" sz="1500" dirty="0" err="1"/>
              <a:t>removeClass</a:t>
            </a:r>
            <a:r>
              <a:rPr lang="es-ES" sz="1500" dirty="0"/>
              <a:t>() — Elimina una clase CSS.</a:t>
            </a:r>
          </a:p>
          <a:p>
            <a:r>
              <a:rPr lang="es-ES" sz="1500" dirty="0"/>
              <a:t>.</a:t>
            </a:r>
            <a:r>
              <a:rPr lang="es-ES" sz="1500" dirty="0" err="1"/>
              <a:t>find</a:t>
            </a:r>
            <a:r>
              <a:rPr lang="es-ES" sz="1500" dirty="0"/>
              <a:t>() — Busca elementos descendientes que coincidan con un selector.</a:t>
            </a:r>
          </a:p>
          <a:p>
            <a:r>
              <a:rPr lang="es-ES" sz="1500" dirty="0"/>
              <a:t>.</a:t>
            </a:r>
            <a:r>
              <a:rPr lang="es-ES" sz="1500" dirty="0" err="1"/>
              <a:t>hasClass</a:t>
            </a:r>
            <a:r>
              <a:rPr lang="es-ES" sz="1500" dirty="0"/>
              <a:t>() — Comprueba si un elemento tiene una clase.</a:t>
            </a:r>
          </a:p>
          <a:p>
            <a:r>
              <a:rPr lang="es-ES" sz="1500" dirty="0"/>
              <a:t>.</a:t>
            </a:r>
            <a:r>
              <a:rPr lang="es-ES" sz="1500" dirty="0" err="1"/>
              <a:t>closest</a:t>
            </a:r>
            <a:r>
              <a:rPr lang="es-ES" sz="1500" dirty="0"/>
              <a:t>() — Busca el ancestro más cercano que coincida con un selector.</a:t>
            </a:r>
          </a:p>
          <a:p>
            <a:endParaRPr lang="es-ES" sz="1500" dirty="0"/>
          </a:p>
        </p:txBody>
      </p:sp>
      <p:sp>
        <p:nvSpPr>
          <p:cNvPr id="5" name="Marcador de pie de página 4">
            <a:extLst>
              <a:ext uri="{FF2B5EF4-FFF2-40B4-BE49-F238E27FC236}">
                <a16:creationId xmlns:a16="http://schemas.microsoft.com/office/drawing/2014/main" id="{398A1266-5D84-6A86-4457-B960D4953D02}"/>
              </a:ext>
            </a:extLst>
          </p:cNvPr>
          <p:cNvSpPr>
            <a:spLocks noGrp="1"/>
          </p:cNvSpPr>
          <p:nvPr>
            <p:ph type="ftr" sz="quarter" idx="11"/>
          </p:nvPr>
        </p:nvSpPr>
        <p:spPr/>
        <p:txBody>
          <a:bodyPr/>
          <a:lstStyle/>
          <a:p>
            <a:r>
              <a:rPr lang="pt-BR"/>
              <a:t>Sara Eugenia Martínez Madruga 2ºDAW</a:t>
            </a:r>
            <a:endParaRPr lang="en-US" dirty="0"/>
          </a:p>
        </p:txBody>
      </p:sp>
      <p:sp>
        <p:nvSpPr>
          <p:cNvPr id="6" name="Marcador de texto 3">
            <a:extLst>
              <a:ext uri="{FF2B5EF4-FFF2-40B4-BE49-F238E27FC236}">
                <a16:creationId xmlns:a16="http://schemas.microsoft.com/office/drawing/2014/main" id="{1BC991E3-F893-BC34-07B6-2CCE15BF02FD}"/>
              </a:ext>
            </a:extLst>
          </p:cNvPr>
          <p:cNvSpPr txBox="1">
            <a:spLocks/>
          </p:cNvSpPr>
          <p:nvPr/>
        </p:nvSpPr>
        <p:spPr>
          <a:xfrm>
            <a:off x="6240780" y="2514599"/>
            <a:ext cx="4941476" cy="404512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endParaRPr lang="es-ES" sz="1500" dirty="0"/>
          </a:p>
          <a:p>
            <a:r>
              <a:rPr lang="es-ES" sz="1500" dirty="0"/>
              <a:t>JavaScript:</a:t>
            </a:r>
          </a:p>
          <a:p>
            <a:r>
              <a:rPr lang="es-ES" sz="1500" dirty="0" err="1"/>
              <a:t>window.innerWidth</a:t>
            </a:r>
            <a:r>
              <a:rPr lang="es-ES" sz="1500" dirty="0"/>
              <a:t> — Obtiene el ancho de la ventana del navegador.</a:t>
            </a:r>
          </a:p>
          <a:p>
            <a:r>
              <a:rPr lang="es-ES" sz="1500" dirty="0"/>
              <a:t>$(</a:t>
            </a:r>
            <a:r>
              <a:rPr lang="es-ES" sz="1500" dirty="0" err="1"/>
              <a:t>window</a:t>
            </a:r>
            <a:r>
              <a:rPr lang="es-ES" sz="1500" dirty="0"/>
              <a:t>).</a:t>
            </a:r>
            <a:r>
              <a:rPr lang="es-ES" sz="1500" dirty="0" err="1"/>
              <a:t>on</a:t>
            </a:r>
            <a:r>
              <a:rPr lang="es-ES" sz="1500" dirty="0"/>
              <a:t>("</a:t>
            </a:r>
            <a:r>
              <a:rPr lang="es-ES" sz="1500" dirty="0" err="1"/>
              <a:t>resize</a:t>
            </a:r>
            <a:r>
              <a:rPr lang="es-ES" sz="1500" dirty="0"/>
              <a:t>", ...) — Asigna un evento al cambio de tamaño de la ventana (usando jQuery sobre el objeto </a:t>
            </a:r>
            <a:r>
              <a:rPr lang="es-ES" sz="1500" dirty="0" err="1"/>
              <a:t>window</a:t>
            </a:r>
            <a:r>
              <a:rPr lang="es-ES" sz="1500" dirty="0"/>
              <a:t>).</a:t>
            </a:r>
          </a:p>
        </p:txBody>
      </p:sp>
    </p:spTree>
    <p:extLst>
      <p:ext uri="{BB962C8B-B14F-4D97-AF65-F5344CB8AC3E}">
        <p14:creationId xmlns:p14="http://schemas.microsoft.com/office/powerpoint/2010/main" val="3968872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C820-56D7-75B7-1EB5-182D2B18A7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9779FE-E5D1-5DD1-8905-FE4398B1F31B}"/>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a:t>
            </a:r>
          </a:p>
        </p:txBody>
      </p:sp>
      <p:sp>
        <p:nvSpPr>
          <p:cNvPr id="4" name="Marcador de texto 3">
            <a:extLst>
              <a:ext uri="{FF2B5EF4-FFF2-40B4-BE49-F238E27FC236}">
                <a16:creationId xmlns:a16="http://schemas.microsoft.com/office/drawing/2014/main" id="{21593508-6CEB-E3B1-149C-3EF55A452B1E}"/>
              </a:ext>
            </a:extLst>
          </p:cNvPr>
          <p:cNvSpPr>
            <a:spLocks noGrp="1"/>
          </p:cNvSpPr>
          <p:nvPr>
            <p:ph type="body" sz="half" idx="2"/>
          </p:nvPr>
        </p:nvSpPr>
        <p:spPr>
          <a:xfrm>
            <a:off x="1116424" y="1186803"/>
            <a:ext cx="4910598" cy="4770938"/>
          </a:xfrm>
        </p:spPr>
        <p:txBody>
          <a:bodyPr>
            <a:noAutofit/>
          </a:bodyPr>
          <a:lstStyle/>
          <a:p>
            <a:r>
              <a:rPr lang="es-ES" sz="1500" dirty="0"/>
              <a:t>Hablar de la función clonar y </a:t>
            </a:r>
            <a:r>
              <a:rPr lang="es-ES" sz="1500" dirty="0" err="1"/>
              <a:t>resize</a:t>
            </a:r>
            <a:endParaRPr lang="es-ES" sz="1500" dirty="0"/>
          </a:p>
          <a:p>
            <a:r>
              <a:rPr lang="es-ES" sz="1500" dirty="0" err="1"/>
              <a:t>iniciaNav</a:t>
            </a:r>
            <a:r>
              <a:rPr lang="es-ES" sz="1500" dirty="0"/>
              <a:t> gestiona la apertura/cierre de submenús en la barra de navegación, especialmente en móvil.</a:t>
            </a:r>
          </a:p>
          <a:p>
            <a:r>
              <a:rPr lang="es-ES" sz="1500" dirty="0"/>
              <a:t>Limpia eventos previos para evitar duplicidades.</a:t>
            </a:r>
          </a:p>
          <a:p>
            <a:r>
              <a:rPr lang="es-ES" sz="1500" dirty="0"/>
              <a:t>Se complementa con </a:t>
            </a:r>
            <a:r>
              <a:rPr lang="es-ES" sz="1500" dirty="0" err="1"/>
              <a:t>iniciaHamburguesa</a:t>
            </a:r>
            <a:r>
              <a:rPr lang="es-ES" sz="1500" dirty="0"/>
              <a:t> para una navegación responsive y sin errores.</a:t>
            </a:r>
          </a:p>
          <a:p>
            <a:r>
              <a:rPr lang="es-ES" sz="1500" dirty="0"/>
              <a:t>Ambas funciones se ejecutan al cargar la página y al cambiar el tamaño de la ventana para mantener la coherencia visual y funcional.</a:t>
            </a:r>
          </a:p>
        </p:txBody>
      </p:sp>
      <p:sp>
        <p:nvSpPr>
          <p:cNvPr id="5" name="Marcador de pie de página 4">
            <a:extLst>
              <a:ext uri="{FF2B5EF4-FFF2-40B4-BE49-F238E27FC236}">
                <a16:creationId xmlns:a16="http://schemas.microsoft.com/office/drawing/2014/main" id="{ABA460F0-8B42-5056-3125-08D017F484CB}"/>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764BBF44-F66B-911A-F797-9E171F9AC667}"/>
              </a:ext>
            </a:extLst>
          </p:cNvPr>
          <p:cNvPicPr>
            <a:picLocks noChangeAspect="1"/>
          </p:cNvPicPr>
          <p:nvPr/>
        </p:nvPicPr>
        <p:blipFill>
          <a:blip r:embed="rId2"/>
          <a:stretch>
            <a:fillRect/>
          </a:stretch>
        </p:blipFill>
        <p:spPr>
          <a:xfrm>
            <a:off x="2217420" y="4004024"/>
            <a:ext cx="4066622" cy="1069095"/>
          </a:xfrm>
          <a:prstGeom prst="rect">
            <a:avLst/>
          </a:prstGeom>
        </p:spPr>
      </p:pic>
      <p:pic>
        <p:nvPicPr>
          <p:cNvPr id="8" name="Imagen 7">
            <a:extLst>
              <a:ext uri="{FF2B5EF4-FFF2-40B4-BE49-F238E27FC236}">
                <a16:creationId xmlns:a16="http://schemas.microsoft.com/office/drawing/2014/main" id="{9D0B2731-84BB-0B2D-9B29-75FB9AAA115C}"/>
              </a:ext>
            </a:extLst>
          </p:cNvPr>
          <p:cNvPicPr>
            <a:picLocks noChangeAspect="1"/>
          </p:cNvPicPr>
          <p:nvPr/>
        </p:nvPicPr>
        <p:blipFill>
          <a:blip r:embed="rId3"/>
          <a:stretch>
            <a:fillRect/>
          </a:stretch>
        </p:blipFill>
        <p:spPr>
          <a:xfrm>
            <a:off x="6284042" y="383282"/>
            <a:ext cx="5392592" cy="4236514"/>
          </a:xfrm>
          <a:prstGeom prst="rect">
            <a:avLst/>
          </a:prstGeom>
        </p:spPr>
      </p:pic>
    </p:spTree>
    <p:extLst>
      <p:ext uri="{BB962C8B-B14F-4D97-AF65-F5344CB8AC3E}">
        <p14:creationId xmlns:p14="http://schemas.microsoft.com/office/powerpoint/2010/main" val="3961964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53E6-3A14-BB55-839D-3D0C60589B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FC94A0-0DF9-540F-5DFF-CECD38B70AF3}"/>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D76C11CD-F261-133A-517F-722314FB4D12}"/>
              </a:ext>
            </a:extLst>
          </p:cNvPr>
          <p:cNvSpPr>
            <a:spLocks noGrp="1"/>
          </p:cNvSpPr>
          <p:nvPr>
            <p:ph type="body" sz="half" idx="2"/>
          </p:nvPr>
        </p:nvSpPr>
        <p:spPr>
          <a:xfrm>
            <a:off x="1116424" y="1186803"/>
            <a:ext cx="7402736" cy="4770938"/>
          </a:xfrm>
        </p:spPr>
        <p:txBody>
          <a:bodyPr>
            <a:noAutofit/>
          </a:bodyPr>
          <a:lstStyle/>
          <a:p>
            <a:r>
              <a:rPr lang="es-ES" sz="1500" dirty="0"/>
              <a:t>________________________________________</a:t>
            </a:r>
          </a:p>
          <a:p>
            <a:r>
              <a:rPr lang="es-ES" sz="1500" dirty="0"/>
              <a:t>La función </a:t>
            </a:r>
            <a:r>
              <a:rPr lang="es-ES" sz="1500" dirty="0" err="1"/>
              <a:t>iniciaNav</a:t>
            </a:r>
            <a:r>
              <a:rPr lang="es-ES" sz="1500" dirty="0"/>
              <a:t> utiliza las siguientes funciones y métodos nativos de JavaScript (no emplea jQuery:</a:t>
            </a:r>
          </a:p>
          <a:p>
            <a:endParaRPr lang="es-ES" sz="1500" dirty="0"/>
          </a:p>
          <a:p>
            <a:r>
              <a:rPr lang="es-ES" sz="1500" dirty="0" err="1"/>
              <a:t>window.innerWidth</a:t>
            </a:r>
            <a:r>
              <a:rPr lang="es-ES" sz="1500" dirty="0"/>
              <a:t> — Obtiene el ancho de la ventana del navegador para saber si es móvil o escritorio.</a:t>
            </a:r>
          </a:p>
          <a:p>
            <a:r>
              <a:rPr lang="es-ES" sz="1500" dirty="0"/>
              <a:t>.</a:t>
            </a:r>
            <a:r>
              <a:rPr lang="es-ES" sz="1500" dirty="0" err="1"/>
              <a:t>forEach</a:t>
            </a:r>
            <a:r>
              <a:rPr lang="es-ES" sz="1500" dirty="0"/>
              <a:t>() — Itera sobre los </a:t>
            </a:r>
            <a:r>
              <a:rPr lang="es-ES" sz="1500" dirty="0" err="1"/>
              <a:t>NodeList</a:t>
            </a:r>
            <a:r>
              <a:rPr lang="es-ES" sz="1500" dirty="0"/>
              <a:t> de elementos seleccionados.</a:t>
            </a:r>
          </a:p>
          <a:p>
            <a:r>
              <a:rPr lang="es-ES" sz="1500" dirty="0"/>
              <a:t>.</a:t>
            </a:r>
            <a:r>
              <a:rPr lang="es-ES" sz="1500" dirty="0" err="1"/>
              <a:t>cloneNode</a:t>
            </a:r>
            <a:r>
              <a:rPr lang="es-ES" sz="1500" dirty="0"/>
              <a:t>(true) — Clona un nodo del DOM (con todos sus hijos).</a:t>
            </a:r>
          </a:p>
          <a:p>
            <a:r>
              <a:rPr lang="es-ES" sz="1500" dirty="0"/>
              <a:t>.</a:t>
            </a:r>
            <a:r>
              <a:rPr lang="es-ES" sz="1500" dirty="0" err="1"/>
              <a:t>parentNode.replaceChild</a:t>
            </a:r>
            <a:r>
              <a:rPr lang="es-ES" sz="1500" dirty="0"/>
              <a:t>() — Reemplaza un nodo hijo por otro en el DOM.</a:t>
            </a:r>
          </a:p>
          <a:p>
            <a:r>
              <a:rPr lang="es-ES" sz="1500" dirty="0"/>
              <a:t>.</a:t>
            </a:r>
            <a:r>
              <a:rPr lang="es-ES" sz="1500" dirty="0" err="1"/>
              <a:t>closest</a:t>
            </a:r>
            <a:r>
              <a:rPr lang="es-ES" sz="1500" dirty="0"/>
              <a:t>() — Busca el ancestro más cercano que coincida con un selector.</a:t>
            </a:r>
          </a:p>
          <a:p>
            <a:r>
              <a:rPr lang="es-ES" sz="1500" dirty="0"/>
              <a:t>.</a:t>
            </a:r>
            <a:r>
              <a:rPr lang="es-ES" sz="1500" dirty="0" err="1"/>
              <a:t>classList.remove</a:t>
            </a:r>
            <a:r>
              <a:rPr lang="es-ES" sz="1500" dirty="0"/>
              <a:t>() — Elimina una clase CSS de un elemento.</a:t>
            </a:r>
          </a:p>
          <a:p>
            <a:r>
              <a:rPr lang="es-ES" sz="1500" dirty="0"/>
              <a:t>.</a:t>
            </a:r>
            <a:r>
              <a:rPr lang="es-ES" sz="1500" dirty="0" err="1"/>
              <a:t>classList.toggle</a:t>
            </a:r>
            <a:r>
              <a:rPr lang="es-ES" sz="1500" dirty="0"/>
              <a:t>() — Añade o elimina una clase CSS de un elemento, alternando su estado.</a:t>
            </a:r>
          </a:p>
          <a:p>
            <a:endParaRPr lang="es-ES" sz="1500" dirty="0"/>
          </a:p>
        </p:txBody>
      </p:sp>
      <p:sp>
        <p:nvSpPr>
          <p:cNvPr id="5" name="Marcador de pie de página 4">
            <a:extLst>
              <a:ext uri="{FF2B5EF4-FFF2-40B4-BE49-F238E27FC236}">
                <a16:creationId xmlns:a16="http://schemas.microsoft.com/office/drawing/2014/main" id="{800769F4-D30E-FC6F-B1CF-FC2E3CC6630C}"/>
              </a:ext>
            </a:extLst>
          </p:cNvPr>
          <p:cNvSpPr>
            <a:spLocks noGrp="1"/>
          </p:cNvSpPr>
          <p:nvPr>
            <p:ph type="ftr" sz="quarter" idx="11"/>
          </p:nvPr>
        </p:nvSpPr>
        <p:spPr/>
        <p:txBody>
          <a:bodyPr/>
          <a:lstStyle/>
          <a:p>
            <a:r>
              <a:rPr lang="pt-BR" dirty="0"/>
              <a:t>Sara Eugenia Martínez Madruga 2ºDAW</a:t>
            </a:r>
            <a:endParaRPr lang="en-US" dirty="0"/>
          </a:p>
        </p:txBody>
      </p:sp>
    </p:spTree>
    <p:extLst>
      <p:ext uri="{BB962C8B-B14F-4D97-AF65-F5344CB8AC3E}">
        <p14:creationId xmlns:p14="http://schemas.microsoft.com/office/powerpoint/2010/main" val="3780579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60B1-B6FC-25D6-E961-3ED761DCFF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5960F4-F0D7-01E5-A5A3-58FF256AF267}"/>
              </a:ext>
            </a:extLst>
          </p:cNvPr>
          <p:cNvSpPr>
            <a:spLocks noGrp="1"/>
          </p:cNvSpPr>
          <p:nvPr>
            <p:ph type="title"/>
          </p:nvPr>
        </p:nvSpPr>
        <p:spPr>
          <a:xfrm>
            <a:off x="1047446" y="-282614"/>
            <a:ext cx="6343469" cy="1281667"/>
          </a:xfrm>
        </p:spPr>
        <p:txBody>
          <a:bodyPr/>
          <a:lstStyle/>
          <a:p>
            <a:r>
              <a:rPr lang="es-ES" dirty="0"/>
              <a:t>Función filtrar()</a:t>
            </a:r>
          </a:p>
        </p:txBody>
      </p:sp>
      <p:sp>
        <p:nvSpPr>
          <p:cNvPr id="4" name="Marcador de texto 3">
            <a:extLst>
              <a:ext uri="{FF2B5EF4-FFF2-40B4-BE49-F238E27FC236}">
                <a16:creationId xmlns:a16="http://schemas.microsoft.com/office/drawing/2014/main" id="{F4E74FD9-9BFE-44C7-5016-27020DAC06AE}"/>
              </a:ext>
            </a:extLst>
          </p:cNvPr>
          <p:cNvSpPr>
            <a:spLocks noGrp="1"/>
          </p:cNvSpPr>
          <p:nvPr>
            <p:ph type="body" sz="half" idx="2"/>
          </p:nvPr>
        </p:nvSpPr>
        <p:spPr>
          <a:xfrm>
            <a:off x="6702459" y="1112337"/>
            <a:ext cx="5046634" cy="4770938"/>
          </a:xfrm>
        </p:spPr>
        <p:txBody>
          <a:bodyPr>
            <a:noAutofit/>
          </a:bodyPr>
          <a:lstStyle/>
          <a:p>
            <a:r>
              <a:rPr lang="es-ES" sz="1500" dirty="0"/>
              <a:t>Implementa un buscador dinámico para filtrar listas de elementos (recetas, usuarios, notificaciones, etc.) en tiempo real, lo que permite al usuario encontrar rápidamente elementos en listas extensas.</a:t>
            </a:r>
          </a:p>
          <a:p>
            <a:r>
              <a:rPr lang="es-ES" sz="1500" dirty="0"/>
              <a:t>Escucha el evento input en el campo de búsqueda. Filtra los elementos de la lista mostrando solo aquellos que coinciden con el texto introducido.</a:t>
            </a:r>
          </a:p>
          <a:p>
            <a:r>
              <a:rPr lang="es-ES" sz="1500" dirty="0"/>
              <a:t>Utiliza clases específicas (</a:t>
            </a:r>
            <a:r>
              <a:rPr lang="es-ES" sz="1500" dirty="0" err="1"/>
              <a:t>filter-list</a:t>
            </a:r>
            <a:r>
              <a:rPr lang="es-ES" sz="1500" dirty="0"/>
              <a:t>, </a:t>
            </a:r>
            <a:r>
              <a:rPr lang="es-ES" sz="1500" dirty="0" err="1"/>
              <a:t>filter-item</a:t>
            </a:r>
            <a:r>
              <a:rPr lang="es-ES" sz="1500" dirty="0"/>
              <a:t>, </a:t>
            </a:r>
            <a:r>
              <a:rPr lang="es-ES" sz="1500" dirty="0" err="1"/>
              <a:t>filter-text</a:t>
            </a:r>
            <a:r>
              <a:rPr lang="es-ES" sz="1500" dirty="0"/>
              <a:t>) para identificar los elementos a filtrar.</a:t>
            </a:r>
          </a:p>
          <a:p>
            <a:r>
              <a:rPr lang="es-ES" sz="1500" dirty="0"/>
              <a:t>Obtiene el texto introducido por el usuario en minúsculas y selecciona todos los elementos de la lista que tengan la clase </a:t>
            </a:r>
            <a:r>
              <a:rPr lang="es-ES" sz="1500" dirty="0" err="1"/>
              <a:t>filter-item</a:t>
            </a:r>
            <a:r>
              <a:rPr lang="es-ES" sz="1500" dirty="0"/>
              <a:t>. Convierte la colección de elementos en un array y recorre cada elemento con </a:t>
            </a:r>
            <a:r>
              <a:rPr lang="es-ES" sz="1500" dirty="0" err="1"/>
              <a:t>forEach</a:t>
            </a:r>
            <a:r>
              <a:rPr lang="es-ES" sz="1500" dirty="0"/>
              <a:t>. Obtiene el texto del elemento hijo con clase </a:t>
            </a:r>
            <a:r>
              <a:rPr lang="es-ES" sz="1500" dirty="0" err="1"/>
              <a:t>filter-text</a:t>
            </a:r>
            <a:r>
              <a:rPr lang="es-ES" sz="1500" dirty="0"/>
              <a:t> y lo pasa a minúsculas.</a:t>
            </a:r>
          </a:p>
          <a:p>
            <a:r>
              <a:rPr lang="es-ES" sz="1500" dirty="0"/>
              <a:t>Muestra el elemento si el texto contiene el filtro, o lo oculta si no lo contiene.</a:t>
            </a:r>
          </a:p>
        </p:txBody>
      </p:sp>
      <p:sp>
        <p:nvSpPr>
          <p:cNvPr id="5" name="Marcador de pie de página 4">
            <a:extLst>
              <a:ext uri="{FF2B5EF4-FFF2-40B4-BE49-F238E27FC236}">
                <a16:creationId xmlns:a16="http://schemas.microsoft.com/office/drawing/2014/main" id="{9CA3EF6E-D357-0684-E5E4-9B41BDFE160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A1E326F7-89E8-8057-36A4-5BAD5A8339D6}"/>
              </a:ext>
            </a:extLst>
          </p:cNvPr>
          <p:cNvPicPr>
            <a:picLocks noChangeAspect="1"/>
          </p:cNvPicPr>
          <p:nvPr/>
        </p:nvPicPr>
        <p:blipFill>
          <a:blip r:embed="rId2"/>
          <a:stretch>
            <a:fillRect/>
          </a:stretch>
        </p:blipFill>
        <p:spPr>
          <a:xfrm>
            <a:off x="807563" y="1511108"/>
            <a:ext cx="5732488" cy="3560512"/>
          </a:xfrm>
          <a:prstGeom prst="rect">
            <a:avLst/>
          </a:prstGeom>
        </p:spPr>
      </p:pic>
    </p:spTree>
    <p:extLst>
      <p:ext uri="{BB962C8B-B14F-4D97-AF65-F5344CB8AC3E}">
        <p14:creationId xmlns:p14="http://schemas.microsoft.com/office/powerpoint/2010/main" val="1032904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C0E1-0147-72E0-E255-404FB4850316}"/>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6A067AF2-6A1D-0ADF-A4E9-1F01390CD5D3}"/>
              </a:ext>
            </a:extLst>
          </p:cNvPr>
          <p:cNvSpPr>
            <a:spLocks noGrp="1"/>
          </p:cNvSpPr>
          <p:nvPr>
            <p:ph type="body" sz="half" idx="2"/>
          </p:nvPr>
        </p:nvSpPr>
        <p:spPr>
          <a:xfrm>
            <a:off x="1018862" y="2036163"/>
            <a:ext cx="5372511" cy="3319210"/>
          </a:xfrm>
        </p:spPr>
        <p:txBody>
          <a:bodyPr>
            <a:normAutofit/>
          </a:bodyPr>
          <a:lstStyle/>
          <a:p>
            <a:r>
              <a:rPr lang="es-ES" dirty="0"/>
              <a:t>Todos los formularios, se verifican mediante expresiones regulares y el método test() de </a:t>
            </a:r>
            <a:r>
              <a:rPr lang="es-ES" dirty="0" err="1"/>
              <a:t>javascript</a:t>
            </a:r>
            <a:r>
              <a:rPr lang="es-ES" dirty="0"/>
              <a:t>, siguiendo rúbrica de requisitos. Para ello, nos valemos del archivo regex.js que contiene todas las funciones de validación y del archivo Ajax.js contiene todas las peticiones Ajax encargadas de capturar los eventos </a:t>
            </a:r>
            <a:r>
              <a:rPr lang="es-ES" dirty="0" err="1"/>
              <a:t>submit</a:t>
            </a:r>
            <a:r>
              <a:rPr lang="es-ES" dirty="0"/>
              <a:t> de los formularios. </a:t>
            </a:r>
          </a:p>
        </p:txBody>
      </p:sp>
      <p:sp>
        <p:nvSpPr>
          <p:cNvPr id="5" name="Marcador de pie de página 4">
            <a:extLst>
              <a:ext uri="{FF2B5EF4-FFF2-40B4-BE49-F238E27FC236}">
                <a16:creationId xmlns:a16="http://schemas.microsoft.com/office/drawing/2014/main" id="{5FF5B127-5AC6-D6D0-45EE-59E4E849DB6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C36632A-3A49-BE9B-7D37-F603389B8A99}"/>
              </a:ext>
            </a:extLst>
          </p:cNvPr>
          <p:cNvSpPr txBox="1">
            <a:spLocks/>
          </p:cNvSpPr>
          <p:nvPr/>
        </p:nvSpPr>
        <p:spPr>
          <a:xfrm>
            <a:off x="1141411" y="2969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Formularios de creación </a:t>
            </a:r>
          </a:p>
          <a:p>
            <a:r>
              <a:rPr lang="es-ES" dirty="0"/>
              <a:t>y modificación</a:t>
            </a:r>
          </a:p>
        </p:txBody>
      </p:sp>
      <p:pic>
        <p:nvPicPr>
          <p:cNvPr id="11" name="Imagen 10">
            <a:extLst>
              <a:ext uri="{FF2B5EF4-FFF2-40B4-BE49-F238E27FC236}">
                <a16:creationId xmlns:a16="http://schemas.microsoft.com/office/drawing/2014/main" id="{970FC850-491A-A99F-023C-1C98F846F85C}"/>
              </a:ext>
            </a:extLst>
          </p:cNvPr>
          <p:cNvPicPr>
            <a:picLocks noChangeAspect="1"/>
          </p:cNvPicPr>
          <p:nvPr/>
        </p:nvPicPr>
        <p:blipFill>
          <a:blip r:embed="rId2"/>
          <a:stretch>
            <a:fillRect/>
          </a:stretch>
        </p:blipFill>
        <p:spPr>
          <a:xfrm>
            <a:off x="6646802" y="1274487"/>
            <a:ext cx="4654669" cy="4309025"/>
          </a:xfrm>
          <a:prstGeom prst="rect">
            <a:avLst/>
          </a:prstGeom>
        </p:spPr>
      </p:pic>
    </p:spTree>
    <p:extLst>
      <p:ext uri="{BB962C8B-B14F-4D97-AF65-F5344CB8AC3E}">
        <p14:creationId xmlns:p14="http://schemas.microsoft.com/office/powerpoint/2010/main" val="2203507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1D399-C8A5-EEC6-B650-37959217A43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F45A1410-9AB8-4592-D24F-1EB62C32D4AC}"/>
              </a:ext>
            </a:extLst>
          </p:cNvPr>
          <p:cNvSpPr>
            <a:spLocks noGrp="1"/>
          </p:cNvSpPr>
          <p:nvPr>
            <p:ph type="body" sz="half" idx="2"/>
          </p:nvPr>
        </p:nvSpPr>
        <p:spPr>
          <a:xfrm>
            <a:off x="1033473" y="2020876"/>
            <a:ext cx="5877867" cy="4309024"/>
          </a:xfrm>
        </p:spPr>
        <p:txBody>
          <a:bodyPr>
            <a:normAutofit/>
          </a:bodyPr>
          <a:lstStyle/>
          <a:p>
            <a:r>
              <a:rPr lang="es-ES" dirty="0"/>
              <a:t>Nos decantamos por describir este proceso puesto que es el más completo de todos los formularios, ya que incluye imágenes que requieren un tratamiento especial en la petición.</a:t>
            </a:r>
          </a:p>
          <a:p>
            <a:r>
              <a:rPr lang="es-ES" dirty="0"/>
              <a:t>Una vez relleno el formulario, al hacer clic en “Crear Receta”, este es capturado por la pertinente petición Ajax. </a:t>
            </a:r>
          </a:p>
          <a:p>
            <a:r>
              <a:rPr lang="es-ES" dirty="0"/>
              <a:t>Todas las peticiones Ajax mantienen una estructura muy similar y se encargan de capturar los formularios cuyo id coincida con el que se define en la petición, evitan el comportamiento por defecto del evento (</a:t>
            </a:r>
            <a:r>
              <a:rPr lang="es-ES" dirty="0" err="1"/>
              <a:t>submit</a:t>
            </a:r>
            <a:r>
              <a:rPr lang="es-ES" dirty="0"/>
              <a:t> o </a:t>
            </a:r>
            <a:r>
              <a:rPr lang="es-ES" dirty="0" err="1"/>
              <a:t>click</a:t>
            </a:r>
            <a:r>
              <a:rPr lang="es-ES" dirty="0"/>
              <a:t> en nuestros casos), realizan las validaciones correspondientes, haciendo uso de los métodos especificados en la petición y si pasan la validación redirigen al archivo especificado, los datos serializados</a:t>
            </a:r>
          </a:p>
        </p:txBody>
      </p:sp>
      <p:sp>
        <p:nvSpPr>
          <p:cNvPr id="5" name="Marcador de pie de página 4">
            <a:extLst>
              <a:ext uri="{FF2B5EF4-FFF2-40B4-BE49-F238E27FC236}">
                <a16:creationId xmlns:a16="http://schemas.microsoft.com/office/drawing/2014/main" id="{BD9D903E-3B40-5754-490E-396D165E919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10557531-A130-E813-AB3B-8021B17C62E3}"/>
              </a:ext>
            </a:extLst>
          </p:cNvPr>
          <p:cNvSpPr txBox="1">
            <a:spLocks/>
          </p:cNvSpPr>
          <p:nvPr/>
        </p:nvSpPr>
        <p:spPr>
          <a:xfrm>
            <a:off x="1144591" y="528100"/>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Ejemplo de proceso de </a:t>
            </a:r>
          </a:p>
          <a:p>
            <a:r>
              <a:rPr lang="es-ES" dirty="0"/>
              <a:t>validación de formulario </a:t>
            </a:r>
          </a:p>
          <a:p>
            <a:r>
              <a:rPr lang="es-ES" dirty="0"/>
              <a:t>para creación de receta</a:t>
            </a:r>
          </a:p>
        </p:txBody>
      </p:sp>
      <p:pic>
        <p:nvPicPr>
          <p:cNvPr id="11" name="Imagen 10">
            <a:extLst>
              <a:ext uri="{FF2B5EF4-FFF2-40B4-BE49-F238E27FC236}">
                <a16:creationId xmlns:a16="http://schemas.microsoft.com/office/drawing/2014/main" id="{844C1CAC-EF35-4CA8-3B49-E34C0426BE68}"/>
              </a:ext>
            </a:extLst>
          </p:cNvPr>
          <p:cNvPicPr>
            <a:picLocks noChangeAspect="1"/>
          </p:cNvPicPr>
          <p:nvPr/>
        </p:nvPicPr>
        <p:blipFill>
          <a:blip r:embed="rId2"/>
          <a:stretch>
            <a:fillRect/>
          </a:stretch>
        </p:blipFill>
        <p:spPr>
          <a:xfrm>
            <a:off x="7385833" y="864141"/>
            <a:ext cx="3772694" cy="5384259"/>
          </a:xfrm>
          <a:prstGeom prst="rect">
            <a:avLst/>
          </a:prstGeom>
        </p:spPr>
      </p:pic>
    </p:spTree>
    <p:extLst>
      <p:ext uri="{BB962C8B-B14F-4D97-AF65-F5344CB8AC3E}">
        <p14:creationId xmlns:p14="http://schemas.microsoft.com/office/powerpoint/2010/main" val="1173393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B990-93AB-60F2-B87A-D62C4369FB4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CACF622-19F2-2105-D20C-8CF884CB6406}"/>
              </a:ext>
            </a:extLst>
          </p:cNvPr>
          <p:cNvSpPr>
            <a:spLocks noGrp="1"/>
          </p:cNvSpPr>
          <p:nvPr>
            <p:ph type="body" sz="half" idx="2"/>
          </p:nvPr>
        </p:nvSpPr>
        <p:spPr>
          <a:xfrm>
            <a:off x="5986472" y="1195604"/>
            <a:ext cx="5816443" cy="5052796"/>
          </a:xfrm>
        </p:spPr>
        <p:txBody>
          <a:bodyPr>
            <a:normAutofit fontScale="85000" lnSpcReduction="10000"/>
          </a:bodyPr>
          <a:lstStyle/>
          <a:p>
            <a:r>
              <a:rPr lang="es-ES" sz="1800" dirty="0"/>
              <a:t>Captura el envío del formulario de nueva receta sin recargar la página.</a:t>
            </a:r>
          </a:p>
          <a:p>
            <a:r>
              <a:rPr lang="es-ES" sz="1800" dirty="0"/>
              <a:t>Valida los datos antes de enviarlos usando una función de validación.</a:t>
            </a:r>
          </a:p>
          <a:p>
            <a:r>
              <a:rPr lang="es-ES" sz="1800" dirty="0"/>
              <a:t>Envía los datos por AJAX a </a:t>
            </a:r>
            <a:r>
              <a:rPr lang="es-ES" sz="1800" dirty="0" err="1"/>
              <a:t>nReceta.php</a:t>
            </a:r>
            <a:r>
              <a:rPr lang="es-ES" sz="1800" dirty="0"/>
              <a:t> que los procesa y guarda en la base de datos.</a:t>
            </a:r>
          </a:p>
          <a:p>
            <a:r>
              <a:rPr lang="es-ES" sz="1800" dirty="0"/>
              <a:t>Muestra mensajes de éxito o error al usuario según la respuesta del servidor.</a:t>
            </a:r>
          </a:p>
          <a:p>
            <a:r>
              <a:rPr lang="es-ES" sz="1800" dirty="0"/>
              <a:t>Resetea el formulario si la receta se crea correctamente. En el caso de petición de modificación, actualiza el formulario tras 1500ms, para ello se vale la función </a:t>
            </a:r>
            <a:r>
              <a:rPr lang="es-ES" sz="1800" dirty="0" err="1"/>
              <a:t>setTimeOut</a:t>
            </a:r>
            <a:r>
              <a:rPr lang="es-ES" sz="1800" dirty="0"/>
              <a:t>() que permite establecer un retardo en la ejecución de la orden.</a:t>
            </a:r>
          </a:p>
          <a:p>
            <a:r>
              <a:rPr lang="es-ES" sz="1800" b="1" dirty="0"/>
              <a:t>Especificidades propias para envío de archivos(ej. Imágenes):</a:t>
            </a:r>
          </a:p>
          <a:p>
            <a:r>
              <a:rPr lang="es-ES" sz="1800" b="1" dirty="0" err="1"/>
              <a:t>contentType</a:t>
            </a:r>
            <a:r>
              <a:rPr lang="es-ES" sz="1800" b="1" dirty="0"/>
              <a:t>: false: </a:t>
            </a:r>
            <a:r>
              <a:rPr lang="es-ES" sz="1800" dirty="0"/>
              <a:t>Necesario para que el navegador establezca automáticamente el tipo de contenido adecuado (</a:t>
            </a:r>
            <a:r>
              <a:rPr lang="es-ES" sz="1800" dirty="0" err="1"/>
              <a:t>multipart</a:t>
            </a:r>
            <a:r>
              <a:rPr lang="es-ES" sz="1800" dirty="0"/>
              <a:t>/</a:t>
            </a:r>
            <a:r>
              <a:rPr lang="es-ES" sz="1800" dirty="0" err="1"/>
              <a:t>form</a:t>
            </a:r>
            <a:r>
              <a:rPr lang="es-ES" sz="1800" dirty="0"/>
              <a:t>-data) para el envío de archivos.</a:t>
            </a:r>
          </a:p>
          <a:p>
            <a:r>
              <a:rPr lang="es-ES" sz="1800" b="1" dirty="0" err="1"/>
              <a:t>processData</a:t>
            </a:r>
            <a:r>
              <a:rPr lang="es-ES" sz="1800" b="1" dirty="0"/>
              <a:t>: false: </a:t>
            </a:r>
            <a:r>
              <a:rPr lang="es-ES" sz="1800" dirty="0"/>
              <a:t>Impide que jQuery intente convertir el objeto </a:t>
            </a:r>
            <a:r>
              <a:rPr lang="es-ES" sz="1800" dirty="0" err="1"/>
              <a:t>FormData</a:t>
            </a:r>
            <a:r>
              <a:rPr lang="es-ES" sz="1800" dirty="0"/>
              <a:t> en una cadena de texto, lo que rompería el envío de archivos.</a:t>
            </a:r>
          </a:p>
          <a:p>
            <a:endParaRPr lang="es-ES" dirty="0"/>
          </a:p>
        </p:txBody>
      </p:sp>
      <p:sp>
        <p:nvSpPr>
          <p:cNvPr id="5" name="Marcador de pie de página 4">
            <a:extLst>
              <a:ext uri="{FF2B5EF4-FFF2-40B4-BE49-F238E27FC236}">
                <a16:creationId xmlns:a16="http://schemas.microsoft.com/office/drawing/2014/main" id="{87309272-0C47-8F17-C796-5C1C2038F900}"/>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C4C370C-0C32-1C80-2225-6EA59351F7DE}"/>
              </a:ext>
            </a:extLst>
          </p:cNvPr>
          <p:cNvSpPr txBox="1">
            <a:spLocks/>
          </p:cNvSpPr>
          <p:nvPr/>
        </p:nvSpPr>
        <p:spPr>
          <a:xfrm>
            <a:off x="1033473" y="-2826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Petición Ajax crear receta</a:t>
            </a:r>
          </a:p>
        </p:txBody>
      </p:sp>
      <p:pic>
        <p:nvPicPr>
          <p:cNvPr id="6" name="Imagen 5">
            <a:extLst>
              <a:ext uri="{FF2B5EF4-FFF2-40B4-BE49-F238E27FC236}">
                <a16:creationId xmlns:a16="http://schemas.microsoft.com/office/drawing/2014/main" id="{09A373B7-945D-F6CC-B706-DDC34CC92E21}"/>
              </a:ext>
            </a:extLst>
          </p:cNvPr>
          <p:cNvPicPr>
            <a:picLocks noChangeAspect="1"/>
          </p:cNvPicPr>
          <p:nvPr/>
        </p:nvPicPr>
        <p:blipFill>
          <a:blip r:embed="rId2"/>
          <a:stretch>
            <a:fillRect/>
          </a:stretch>
        </p:blipFill>
        <p:spPr>
          <a:xfrm>
            <a:off x="857907" y="1355119"/>
            <a:ext cx="5128565" cy="4369002"/>
          </a:xfrm>
          <a:prstGeom prst="rect">
            <a:avLst/>
          </a:prstGeom>
        </p:spPr>
      </p:pic>
    </p:spTree>
    <p:extLst>
      <p:ext uri="{BB962C8B-B14F-4D97-AF65-F5344CB8AC3E}">
        <p14:creationId xmlns:p14="http://schemas.microsoft.com/office/powerpoint/2010/main" val="1558815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01B9-066E-F57C-0B33-CD9D4841C5D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F33D9F2-ACFA-72E8-C287-B367A4FA07A5}"/>
              </a:ext>
            </a:extLst>
          </p:cNvPr>
          <p:cNvSpPr>
            <a:spLocks noGrp="1"/>
          </p:cNvSpPr>
          <p:nvPr>
            <p:ph type="body" sz="half" idx="2"/>
          </p:nvPr>
        </p:nvSpPr>
        <p:spPr>
          <a:xfrm>
            <a:off x="4914900" y="1467571"/>
            <a:ext cx="6697980" cy="4309024"/>
          </a:xfrm>
        </p:spPr>
        <p:txBody>
          <a:bodyPr>
            <a:noAutofit/>
          </a:bodyPr>
          <a:lstStyle/>
          <a:p>
            <a:r>
              <a:rPr lang="es-ES" sz="1500" dirty="0"/>
              <a:t>Se usa en todas las validaciones de formularios para reforzar la seguridad antes de enviar datos al servidor</a:t>
            </a:r>
          </a:p>
          <a:p>
            <a:r>
              <a:rPr lang="es-ES" sz="1500" dirty="0"/>
              <a:t>Define un array global llamado </a:t>
            </a:r>
            <a:r>
              <a:rPr lang="es-ES" sz="1500" dirty="0" err="1"/>
              <a:t>palabrasProhibidas</a:t>
            </a:r>
            <a:r>
              <a:rPr lang="es-ES" sz="1500" dirty="0"/>
              <a:t> que contiene palabras clave peligrosas o reservadas, como comandos SQL (</a:t>
            </a:r>
            <a:r>
              <a:rPr lang="es-ES" sz="1500" dirty="0" err="1"/>
              <a:t>drop</a:t>
            </a:r>
            <a:r>
              <a:rPr lang="es-ES" sz="1500" dirty="0"/>
              <a:t>, </a:t>
            </a:r>
            <a:r>
              <a:rPr lang="es-ES" sz="1500" dirty="0" err="1"/>
              <a:t>delete</a:t>
            </a:r>
            <a:r>
              <a:rPr lang="es-ES" sz="1500" dirty="0"/>
              <a:t>, </a:t>
            </a:r>
            <a:r>
              <a:rPr lang="es-ES" sz="1500" dirty="0" err="1"/>
              <a:t>insert</a:t>
            </a:r>
            <a:r>
              <a:rPr lang="es-ES" sz="1500" dirty="0"/>
              <a:t>, etc.) y la palabra </a:t>
            </a:r>
            <a:r>
              <a:rPr lang="es-ES" sz="1500" dirty="0" err="1"/>
              <a:t>admin</a:t>
            </a:r>
            <a:r>
              <a:rPr lang="es-ES" sz="1500" dirty="0"/>
              <a:t>.</a:t>
            </a:r>
          </a:p>
          <a:p>
            <a:r>
              <a:rPr lang="es-ES" sz="1500" dirty="0"/>
              <a:t>Propósito: Evitar que los usuarios introduzcan palabras que puedan suponer un riesgo de seguridad (inyección SQL, acceso no autorizado, etc.) en los formularios de la aplicación, necesita de apoyo del lado del servidor (PHP) pues por si solo sería vulnerable. </a:t>
            </a:r>
          </a:p>
          <a:p>
            <a:r>
              <a:rPr lang="es-ES" sz="1500" dirty="0"/>
              <a:t>Función que recibe un texto como argumento.</a:t>
            </a:r>
          </a:p>
          <a:p>
            <a:r>
              <a:rPr lang="es-ES" sz="1500" dirty="0"/>
              <a:t>Convierte el texto a minúsculas para hacer la comprobación.</a:t>
            </a:r>
          </a:p>
          <a:p>
            <a:r>
              <a:rPr lang="es-ES" sz="1500" dirty="0"/>
              <a:t>Usa el método .</a:t>
            </a:r>
            <a:r>
              <a:rPr lang="es-ES" sz="1500" dirty="0" err="1"/>
              <a:t>some</a:t>
            </a:r>
            <a:r>
              <a:rPr lang="es-ES" sz="1500" dirty="0"/>
              <a:t>() para comprobar si alguna de las palabras prohibidas está incluida en el texto.</a:t>
            </a:r>
          </a:p>
          <a:p>
            <a:r>
              <a:rPr lang="es-ES" sz="1500" dirty="0"/>
              <a:t>Devuelve true si encuentra alguna palabra prohibida, y false si no encuentra ninguna.</a:t>
            </a:r>
          </a:p>
        </p:txBody>
      </p:sp>
      <p:sp>
        <p:nvSpPr>
          <p:cNvPr id="5" name="Marcador de pie de página 4">
            <a:extLst>
              <a:ext uri="{FF2B5EF4-FFF2-40B4-BE49-F238E27FC236}">
                <a16:creationId xmlns:a16="http://schemas.microsoft.com/office/drawing/2014/main" id="{89D68535-912B-6538-EC1A-9CC1FB0037D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9B3BF034-E698-60C8-6EE9-6FE0650E705A}"/>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Palabras prohibidas</a:t>
            </a:r>
          </a:p>
        </p:txBody>
      </p:sp>
      <p:pic>
        <p:nvPicPr>
          <p:cNvPr id="9" name="Imagen 8">
            <a:extLst>
              <a:ext uri="{FF2B5EF4-FFF2-40B4-BE49-F238E27FC236}">
                <a16:creationId xmlns:a16="http://schemas.microsoft.com/office/drawing/2014/main" id="{97769BD4-3F78-C1E4-3271-5BB5E8606923}"/>
              </a:ext>
            </a:extLst>
          </p:cNvPr>
          <p:cNvPicPr>
            <a:picLocks noChangeAspect="1"/>
          </p:cNvPicPr>
          <p:nvPr/>
        </p:nvPicPr>
        <p:blipFill>
          <a:blip r:embed="rId2"/>
          <a:srcRect t="16374" r="34764"/>
          <a:stretch>
            <a:fillRect/>
          </a:stretch>
        </p:blipFill>
        <p:spPr>
          <a:xfrm>
            <a:off x="934141" y="1671082"/>
            <a:ext cx="3919740" cy="3505857"/>
          </a:xfrm>
          <a:prstGeom prst="rect">
            <a:avLst/>
          </a:prstGeom>
        </p:spPr>
      </p:pic>
    </p:spTree>
    <p:extLst>
      <p:ext uri="{BB962C8B-B14F-4D97-AF65-F5344CB8AC3E}">
        <p14:creationId xmlns:p14="http://schemas.microsoft.com/office/powerpoint/2010/main" val="362118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3A214-B728-712B-91AC-231F16B0FF7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C52356A-9BF5-EF6C-CA2C-6E8E04B9B943}"/>
              </a:ext>
            </a:extLst>
          </p:cNvPr>
          <p:cNvSpPr>
            <a:spLocks noGrp="1"/>
          </p:cNvSpPr>
          <p:nvPr>
            <p:ph type="body" sz="half" idx="2"/>
          </p:nvPr>
        </p:nvSpPr>
        <p:spPr>
          <a:xfrm>
            <a:off x="948632" y="1574251"/>
            <a:ext cx="5372511" cy="4309024"/>
          </a:xfrm>
        </p:spPr>
        <p:txBody>
          <a:bodyPr>
            <a:normAutofit/>
          </a:bodyPr>
          <a:lstStyle/>
          <a:p>
            <a:r>
              <a:rPr lang="es-ES" dirty="0"/>
              <a:t>Esta función captura todos los campos del formulario de receta y los valida mediante la función nativa test(), asegurando que cumplen los requisitos de longitud y formato, y no contienen palabras peligrosas. </a:t>
            </a:r>
          </a:p>
          <a:p>
            <a:r>
              <a:rPr lang="es-ES" dirty="0"/>
              <a:t>Para el uso de test() se vale de las expresiones regulares, las cuales compara con los campos introducidos en el formulario. </a:t>
            </a:r>
          </a:p>
          <a:p>
            <a:r>
              <a:rPr lang="es-ES" dirty="0"/>
              <a:t>Si cumple devolverá true, en caso de que algún requisito no cumpla devolverá false.</a:t>
            </a:r>
          </a:p>
          <a:p>
            <a:r>
              <a:rPr lang="es-ES" dirty="0"/>
              <a:t> A continuación, detallamos las expresiones regulares contenidas en esta función</a:t>
            </a:r>
          </a:p>
        </p:txBody>
      </p:sp>
      <p:sp>
        <p:nvSpPr>
          <p:cNvPr id="5" name="Marcador de pie de página 4">
            <a:extLst>
              <a:ext uri="{FF2B5EF4-FFF2-40B4-BE49-F238E27FC236}">
                <a16:creationId xmlns:a16="http://schemas.microsoft.com/office/drawing/2014/main" id="{27F7ACA6-850A-6F27-2781-B10E61064EF4}"/>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AF2D82F5-C9BA-791A-91E1-C6C198F61F1F}"/>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A8A148A6-5347-28D1-17AA-2BAF0050729A}"/>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229250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02E81-F176-B0FA-8B63-4B98E7B005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479592-FBA0-E268-D819-36147DC29F00}"/>
              </a:ext>
            </a:extLst>
          </p:cNvPr>
          <p:cNvSpPr>
            <a:spLocks noGrp="1"/>
          </p:cNvSpPr>
          <p:nvPr>
            <p:ph type="title"/>
          </p:nvPr>
        </p:nvSpPr>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3867912A-C9EE-0157-0921-ECC100790EC2}"/>
              </a:ext>
            </a:extLst>
          </p:cNvPr>
          <p:cNvSpPr>
            <a:spLocks noGrp="1"/>
          </p:cNvSpPr>
          <p:nvPr>
            <p:ph idx="1"/>
          </p:nvPr>
        </p:nvSpPr>
        <p:spPr>
          <a:xfrm>
            <a:off x="5865812" y="1652235"/>
            <a:ext cx="5181599" cy="5205765"/>
          </a:xfrm>
        </p:spPr>
        <p:txBody>
          <a:bodyPr>
            <a:normAutofit/>
          </a:bodyPr>
          <a:lstStyle/>
          <a:p>
            <a:r>
              <a:rPr lang="es-ES" sz="1500" dirty="0"/>
              <a:t>La principal diferencia entre los cuerpos de páginas externas públicas y los de páginas internas privadas, es la implementación de un buscador para las páginas privadas (véase captura lateral 1). </a:t>
            </a:r>
          </a:p>
          <a:p>
            <a:r>
              <a:rPr lang="es-ES" sz="1500" dirty="0"/>
              <a:t>Este buscador sirve para buscar coincidencias dentro de la página en la que nos encontramos y para hacer uso de este, simplemente introducimos la palabra a buscar y este irá filtrando por carácter a medida que escribimos la palabra.</a:t>
            </a:r>
          </a:p>
          <a:p>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a:t>
            </a:r>
          </a:p>
        </p:txBody>
      </p:sp>
      <p:sp>
        <p:nvSpPr>
          <p:cNvPr id="4" name="Marcador de pie de página 3">
            <a:extLst>
              <a:ext uri="{FF2B5EF4-FFF2-40B4-BE49-F238E27FC236}">
                <a16:creationId xmlns:a16="http://schemas.microsoft.com/office/drawing/2014/main" id="{FE7B4A08-3A94-0E31-8660-F00002DBF6A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2ABD5DEC-B1DF-988B-0064-DD7734756369}"/>
              </a:ext>
            </a:extLst>
          </p:cNvPr>
          <p:cNvPicPr>
            <a:picLocks noChangeAspect="1"/>
          </p:cNvPicPr>
          <p:nvPr/>
        </p:nvPicPr>
        <p:blipFill rotWithShape="1">
          <a:blip r:embed="rId2"/>
          <a:srcRect t="10382" b="35819"/>
          <a:stretch>
            <a:fillRect/>
          </a:stretch>
        </p:blipFill>
        <p:spPr bwMode="auto">
          <a:xfrm>
            <a:off x="447992" y="2154804"/>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DEEB33E-B9DB-0234-8B74-B5F634D81D7E}"/>
              </a:ext>
            </a:extLst>
          </p:cNvPr>
          <p:cNvSpPr/>
          <p:nvPr/>
        </p:nvSpPr>
        <p:spPr>
          <a:xfrm>
            <a:off x="655318" y="2388430"/>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D4F07BD6-7EBE-259D-ED43-8AE7B4FC2A4C}"/>
              </a:ext>
            </a:extLst>
          </p:cNvPr>
          <p:cNvPicPr>
            <a:picLocks noChangeAspect="1"/>
          </p:cNvPicPr>
          <p:nvPr/>
        </p:nvPicPr>
        <p:blipFill>
          <a:blip r:embed="rId3"/>
          <a:stretch>
            <a:fillRect/>
          </a:stretch>
        </p:blipFill>
        <p:spPr>
          <a:xfrm>
            <a:off x="376237" y="4255117"/>
            <a:ext cx="5489575" cy="1464310"/>
          </a:xfrm>
          <a:prstGeom prst="rect">
            <a:avLst/>
          </a:prstGeom>
        </p:spPr>
      </p:pic>
      <p:sp>
        <p:nvSpPr>
          <p:cNvPr id="13" name="Rectángulo 12">
            <a:extLst>
              <a:ext uri="{FF2B5EF4-FFF2-40B4-BE49-F238E27FC236}">
                <a16:creationId xmlns:a16="http://schemas.microsoft.com/office/drawing/2014/main" id="{4FE3EF08-A50C-2A33-497E-46D8C0397F35}"/>
              </a:ext>
            </a:extLst>
          </p:cNvPr>
          <p:cNvSpPr/>
          <p:nvPr/>
        </p:nvSpPr>
        <p:spPr>
          <a:xfrm>
            <a:off x="828675" y="4324976"/>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FA26250-9A82-85EF-34C0-D44A70FE0990}"/>
              </a:ext>
            </a:extLst>
          </p:cNvPr>
          <p:cNvCxnSpPr/>
          <p:nvPr/>
        </p:nvCxnSpPr>
        <p:spPr>
          <a:xfrm flipV="1">
            <a:off x="619125" y="2680045"/>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0A9171B-66F9-A007-B5B3-02825749D37E}"/>
              </a:ext>
            </a:extLst>
          </p:cNvPr>
          <p:cNvCxnSpPr/>
          <p:nvPr/>
        </p:nvCxnSpPr>
        <p:spPr>
          <a:xfrm flipV="1">
            <a:off x="560070" y="4795502"/>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E361660-AE30-ECD3-F65C-8744AA15EDE6}"/>
              </a:ext>
            </a:extLst>
          </p:cNvPr>
          <p:cNvSpPr txBox="1"/>
          <p:nvPr/>
        </p:nvSpPr>
        <p:spPr>
          <a:xfrm>
            <a:off x="376237" y="2922890"/>
            <a:ext cx="5822473" cy="276999"/>
          </a:xfrm>
          <a:prstGeom prst="rect">
            <a:avLst/>
          </a:prstGeom>
          <a:noFill/>
        </p:spPr>
        <p:txBody>
          <a:bodyPr wrap="square" rtlCol="0">
            <a:spAutoFit/>
          </a:bodyPr>
          <a:lstStyle/>
          <a:p>
            <a:r>
              <a:rPr lang="es-ES" sz="1200" dirty="0"/>
              <a:t>Captura 1</a:t>
            </a:r>
          </a:p>
        </p:txBody>
      </p:sp>
      <p:sp>
        <p:nvSpPr>
          <p:cNvPr id="19" name="CuadroTexto 18">
            <a:extLst>
              <a:ext uri="{FF2B5EF4-FFF2-40B4-BE49-F238E27FC236}">
                <a16:creationId xmlns:a16="http://schemas.microsoft.com/office/drawing/2014/main" id="{AEADB374-10F5-3CD6-99C4-DC297DC7DFD1}"/>
              </a:ext>
            </a:extLst>
          </p:cNvPr>
          <p:cNvSpPr txBox="1"/>
          <p:nvPr/>
        </p:nvSpPr>
        <p:spPr>
          <a:xfrm>
            <a:off x="376237" y="391942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3396740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44F44-5F13-4121-F5EE-E74A684D324F}"/>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5149F894-AB3D-8A83-37E1-5FA5E00AADDC}"/>
              </a:ext>
            </a:extLst>
          </p:cNvPr>
          <p:cNvSpPr>
            <a:spLocks noGrp="1"/>
          </p:cNvSpPr>
          <p:nvPr>
            <p:ph type="body" sz="half" idx="2"/>
          </p:nvPr>
        </p:nvSpPr>
        <p:spPr>
          <a:xfrm>
            <a:off x="948632" y="1574251"/>
            <a:ext cx="5372511" cy="4309024"/>
          </a:xfrm>
        </p:spPr>
        <p:txBody>
          <a:bodyPr>
            <a:normAutofit fontScale="92500" lnSpcReduction="10000"/>
          </a:bodyPr>
          <a:lstStyle/>
          <a:p>
            <a:r>
              <a:rPr lang="es-ES" dirty="0"/>
              <a:t>A continuación, detallamos las expresiones regulares definidas en esta función:</a:t>
            </a:r>
          </a:p>
          <a:p>
            <a:r>
              <a:rPr lang="es-ES" b="1" dirty="0" err="1"/>
              <a:t>títuloRegex</a:t>
            </a:r>
            <a:r>
              <a:rPr lang="es-ES" b="1" dirty="0"/>
              <a:t>=/^.{3,100}$/</a:t>
            </a:r>
          </a:p>
          <a:p>
            <a:r>
              <a:rPr lang="es-ES" dirty="0"/>
              <a:t>Entre 3 y 100 caracteres (cualquier carácter).</a:t>
            </a:r>
          </a:p>
          <a:p>
            <a:r>
              <a:rPr lang="es-ES" b="1" dirty="0" err="1"/>
              <a:t>ingredientesRegex</a:t>
            </a:r>
            <a:r>
              <a:rPr lang="es-ES" b="1" dirty="0"/>
              <a:t>=/^.{10,1000}$/s</a:t>
            </a:r>
          </a:p>
          <a:p>
            <a:r>
              <a:rPr lang="es-ES" dirty="0"/>
              <a:t>Entre 10 y 1000 caracteres (cualquier carácter incluyendo salto de línea).</a:t>
            </a:r>
          </a:p>
          <a:p>
            <a:r>
              <a:rPr lang="es-ES" b="1" dirty="0" err="1"/>
              <a:t>tiempoRegex</a:t>
            </a:r>
            <a:r>
              <a:rPr lang="es-ES" b="1" dirty="0"/>
              <a:t>=/^[0-9]+$/</a:t>
            </a:r>
          </a:p>
          <a:p>
            <a:r>
              <a:rPr lang="es-ES" dirty="0"/>
              <a:t>Solo números enteros positivos (uno o más dígitos).</a:t>
            </a:r>
          </a:p>
          <a:p>
            <a:r>
              <a:rPr lang="es-ES" b="1" dirty="0" err="1"/>
              <a:t>instruccionesRegex</a:t>
            </a:r>
            <a:r>
              <a:rPr lang="es-ES" b="1" dirty="0"/>
              <a:t>=/^.{10,2000}$/s</a:t>
            </a:r>
          </a:p>
          <a:p>
            <a:r>
              <a:rPr lang="es-ES" dirty="0"/>
              <a:t>Entre 10 y 2000 caracteres (cualquier </a:t>
            </a:r>
            <a:r>
              <a:rPr lang="es-ES" dirty="0" err="1"/>
              <a:t>carácterincluyendo</a:t>
            </a:r>
            <a:r>
              <a:rPr lang="es-ES" dirty="0"/>
              <a:t> saltos de línea.</a:t>
            </a:r>
          </a:p>
        </p:txBody>
      </p:sp>
      <p:sp>
        <p:nvSpPr>
          <p:cNvPr id="5" name="Marcador de pie de página 4">
            <a:extLst>
              <a:ext uri="{FF2B5EF4-FFF2-40B4-BE49-F238E27FC236}">
                <a16:creationId xmlns:a16="http://schemas.microsoft.com/office/drawing/2014/main" id="{D611D8A5-2853-E275-0215-0AD9EA1F3F7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5B0F41B9-50EF-2FBC-646B-DCFFCE4149FE}"/>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E1463638-21C4-6960-50F0-B3CD783FADE5}"/>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1961962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16F4-67F1-6B1C-6405-5AF67D34A97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BC908FD-6870-160B-7942-B3D1D78CC64D}"/>
              </a:ext>
            </a:extLst>
          </p:cNvPr>
          <p:cNvSpPr>
            <a:spLocks noGrp="1"/>
          </p:cNvSpPr>
          <p:nvPr>
            <p:ph type="body" sz="half" idx="2"/>
          </p:nvPr>
        </p:nvSpPr>
        <p:spPr>
          <a:xfrm>
            <a:off x="5514669" y="842333"/>
            <a:ext cx="6239309" cy="5759606"/>
          </a:xfrm>
        </p:spPr>
        <p:txBody>
          <a:bodyPr>
            <a:normAutofit/>
          </a:bodyPr>
          <a:lstStyle/>
          <a:p>
            <a:r>
              <a:rPr lang="es-ES" sz="1500" dirty="0"/>
              <a:t>Si el formulario pasa la validación, la petición Ajax ha definido que se envíen los datos a </a:t>
            </a:r>
            <a:r>
              <a:rPr lang="es-ES" sz="1500" dirty="0" err="1"/>
              <a:t>nReceta.php</a:t>
            </a:r>
            <a:r>
              <a:rPr lang="es-ES" sz="1500" dirty="0"/>
              <a:t> script que se encarga de incluir el archivo de la base de datos y crear una instancia para poder usar sus métodos, recoge y procesa los datos recibidos, incluyendo la imagen si el usuario sube una. Si hay imagen, genera un nombre único para evitar sobrescribir archivos y la guarda en la carpeta </a:t>
            </a:r>
            <a:r>
              <a:rPr lang="es-ES" sz="1500" dirty="0" err="1"/>
              <a:t>imagenes</a:t>
            </a:r>
            <a:r>
              <a:rPr lang="es-ES" sz="1500" dirty="0"/>
              <a:t> del proyecto. Añade todos los datos a un array y los serializa para llamar al método </a:t>
            </a:r>
            <a:r>
              <a:rPr lang="es-ES" sz="1500" dirty="0" err="1"/>
              <a:t>crearReceta</a:t>
            </a:r>
            <a:r>
              <a:rPr lang="es-ES" sz="1500" dirty="0"/>
              <a:t>(datos) del archivo </a:t>
            </a:r>
            <a:r>
              <a:rPr lang="es-ES" sz="1500" dirty="0" err="1"/>
              <a:t>basededatos.php</a:t>
            </a:r>
            <a:r>
              <a:rPr lang="es-ES" sz="1500" dirty="0"/>
              <a:t> que contiene todos los métodos para hacer CRUD a la base de datos. Finalmente, muestra un mensaje de éxito.</a:t>
            </a:r>
          </a:p>
          <a:p>
            <a:r>
              <a:rPr lang="es-ES" sz="1500" dirty="0"/>
              <a:t>$_FILES: Es una variable </a:t>
            </a:r>
            <a:r>
              <a:rPr lang="es-ES" sz="1500" dirty="0" err="1"/>
              <a:t>superglobal</a:t>
            </a:r>
            <a:r>
              <a:rPr lang="es-ES" sz="1500" dirty="0"/>
              <a:t> de PHP que se crea automáticamente cuando un formulario HTML incluye un campo &lt;input </a:t>
            </a:r>
            <a:r>
              <a:rPr lang="es-ES" sz="1500" dirty="0" err="1"/>
              <a:t>type</a:t>
            </a:r>
            <a:r>
              <a:rPr lang="es-ES" sz="1500" dirty="0"/>
              <a:t>="file“ y que contiene información sobre los archivos subidos: nombre, tipo, tamaño, nombre temporal y código de error.,.. </a:t>
            </a:r>
          </a:p>
          <a:p>
            <a:r>
              <a:rPr lang="es-ES" sz="1500" dirty="0"/>
              <a:t>Funciones nativas destacadas:</a:t>
            </a:r>
          </a:p>
          <a:p>
            <a:r>
              <a:rPr lang="es-ES" sz="1500" dirty="0" err="1"/>
              <a:t>pathinfo</a:t>
            </a:r>
            <a:r>
              <a:rPr lang="es-ES" sz="1500" dirty="0"/>
              <a:t>(): Extrae la extensión del archivo subido.</a:t>
            </a:r>
          </a:p>
          <a:p>
            <a:r>
              <a:rPr lang="es-ES" sz="1500" dirty="0" err="1"/>
              <a:t>uniqid</a:t>
            </a:r>
            <a:r>
              <a:rPr lang="es-ES" sz="1500" dirty="0"/>
              <a:t>() y time(): Genera un nombre único para la imagen.</a:t>
            </a:r>
          </a:p>
          <a:p>
            <a:r>
              <a:rPr lang="es-ES" sz="1500" dirty="0" err="1"/>
              <a:t>move_uploaded_file</a:t>
            </a:r>
            <a:r>
              <a:rPr lang="es-ES" sz="1500" dirty="0"/>
              <a:t>(): Mueve la imagen desde la carpeta temporal de PHP a la carpeta definitiva del proyecto (/imágenes).</a:t>
            </a:r>
          </a:p>
          <a:p>
            <a:endParaRPr lang="es-ES" sz="1500" dirty="0"/>
          </a:p>
        </p:txBody>
      </p:sp>
      <p:sp>
        <p:nvSpPr>
          <p:cNvPr id="5" name="Marcador de pie de página 4">
            <a:extLst>
              <a:ext uri="{FF2B5EF4-FFF2-40B4-BE49-F238E27FC236}">
                <a16:creationId xmlns:a16="http://schemas.microsoft.com/office/drawing/2014/main" id="{66143137-DDA8-8D55-AEA4-5607871080CF}"/>
              </a:ext>
            </a:extLst>
          </p:cNvPr>
          <p:cNvSpPr>
            <a:spLocks noGrp="1"/>
          </p:cNvSpPr>
          <p:nvPr>
            <p:ph type="ftr" sz="quarter" idx="11"/>
          </p:nvPr>
        </p:nvSpPr>
        <p:spPr/>
        <p:txBody>
          <a:bodyPr/>
          <a:lstStyle/>
          <a:p>
            <a:r>
              <a:rPr lang="pt-BR" dirty="0"/>
              <a:t>Sara Eugenia Martínez Madruga 2ºDAW</a:t>
            </a:r>
            <a:endParaRPr lang="en-US" dirty="0"/>
          </a:p>
        </p:txBody>
      </p:sp>
      <p:sp>
        <p:nvSpPr>
          <p:cNvPr id="3" name="Título 1">
            <a:extLst>
              <a:ext uri="{FF2B5EF4-FFF2-40B4-BE49-F238E27FC236}">
                <a16:creationId xmlns:a16="http://schemas.microsoft.com/office/drawing/2014/main" id="{44E987AF-70F5-2B16-AB35-9E5472265DC8}"/>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nReceta.php</a:t>
            </a:r>
            <a:endParaRPr lang="es-ES" dirty="0"/>
          </a:p>
        </p:txBody>
      </p:sp>
      <p:pic>
        <p:nvPicPr>
          <p:cNvPr id="1026" name="Picture 2"/>
          <p:cNvPicPr>
            <a:picLocks noChangeAspect="1" noChangeArrowheads="1"/>
          </p:cNvPicPr>
          <p:nvPr/>
        </p:nvPicPr>
        <p:blipFill>
          <a:blip r:embed="rId2"/>
          <a:srcRect t="1860" r="4726"/>
          <a:stretch>
            <a:fillRect/>
          </a:stretch>
        </p:blipFill>
        <p:spPr bwMode="auto">
          <a:xfrm>
            <a:off x="765811" y="984574"/>
            <a:ext cx="4587240" cy="5001104"/>
          </a:xfrm>
          <a:prstGeom prst="rect">
            <a:avLst/>
          </a:prstGeom>
          <a:noFill/>
          <a:ln w="9525">
            <a:noFill/>
            <a:miter lim="800000"/>
            <a:headEnd/>
            <a:tailEnd/>
          </a:ln>
          <a:effectLst/>
        </p:spPr>
      </p:pic>
    </p:spTree>
    <p:extLst>
      <p:ext uri="{BB962C8B-B14F-4D97-AF65-F5344CB8AC3E}">
        <p14:creationId xmlns:p14="http://schemas.microsoft.com/office/powerpoint/2010/main" val="500826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AF8A6-23A4-EC59-9B1A-24FE104FB5B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8344E51-E879-E06E-8879-DBCABB129885}"/>
              </a:ext>
            </a:extLst>
          </p:cNvPr>
          <p:cNvSpPr>
            <a:spLocks noGrp="1"/>
          </p:cNvSpPr>
          <p:nvPr>
            <p:ph type="body" sz="half" idx="2"/>
          </p:nvPr>
        </p:nvSpPr>
        <p:spPr>
          <a:xfrm>
            <a:off x="731521" y="1516429"/>
            <a:ext cx="10582588" cy="1051511"/>
          </a:xfrm>
        </p:spPr>
        <p:txBody>
          <a:bodyPr>
            <a:normAutofit fontScale="92500"/>
          </a:bodyPr>
          <a:lstStyle/>
          <a:p>
            <a:r>
              <a:rPr lang="es-ES" sz="1500" dirty="0"/>
              <a:t>Finalmente, el método </a:t>
            </a:r>
            <a:r>
              <a:rPr lang="es-ES" sz="1500" dirty="0" err="1"/>
              <a:t>crearReceta</a:t>
            </a:r>
            <a:r>
              <a:rPr lang="es-ES" sz="1500" dirty="0"/>
              <a:t>($datos) de </a:t>
            </a:r>
            <a:r>
              <a:rPr lang="es-ES" sz="1500" dirty="0" err="1"/>
              <a:t>basededatos.php</a:t>
            </a:r>
            <a:r>
              <a:rPr lang="es-ES" sz="1500" dirty="0"/>
              <a:t> es el encargado de insertar la receta en la base de datos, para ello, mediante la consulta </a:t>
            </a:r>
            <a:r>
              <a:rPr lang="es-ES" sz="1500" dirty="0" err="1"/>
              <a:t>sql</a:t>
            </a:r>
            <a:r>
              <a:rPr lang="es-ES" sz="1500" dirty="0"/>
              <a:t> pertinente, asigna a cada campo de la tabla recetas el contenido de la posición concreta, recibido por parámetro).</a:t>
            </a:r>
          </a:p>
          <a:p>
            <a:r>
              <a:rPr lang="es-ES" sz="1500" dirty="0"/>
              <a:t>	</a:t>
            </a:r>
          </a:p>
        </p:txBody>
      </p:sp>
      <p:sp>
        <p:nvSpPr>
          <p:cNvPr id="5" name="Marcador de pie de página 4">
            <a:extLst>
              <a:ext uri="{FF2B5EF4-FFF2-40B4-BE49-F238E27FC236}">
                <a16:creationId xmlns:a16="http://schemas.microsoft.com/office/drawing/2014/main" id="{1397A873-A422-7751-4A5B-ECF721F568B1}"/>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4273D010-42AA-8BB0-D026-46D3CDDE6637}"/>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Crud</a:t>
            </a:r>
            <a:r>
              <a:rPr lang="es-ES" dirty="0"/>
              <a:t> a la base de datos</a:t>
            </a:r>
          </a:p>
        </p:txBody>
      </p:sp>
      <p:pic>
        <p:nvPicPr>
          <p:cNvPr id="7" name="Imagen 6">
            <a:extLst>
              <a:ext uri="{FF2B5EF4-FFF2-40B4-BE49-F238E27FC236}">
                <a16:creationId xmlns:a16="http://schemas.microsoft.com/office/drawing/2014/main" id="{9A22A8D1-BBF5-D314-AC24-FB73CE39F398}"/>
              </a:ext>
            </a:extLst>
          </p:cNvPr>
          <p:cNvPicPr>
            <a:picLocks noChangeAspect="1"/>
          </p:cNvPicPr>
          <p:nvPr/>
        </p:nvPicPr>
        <p:blipFill>
          <a:blip r:embed="rId2"/>
          <a:stretch>
            <a:fillRect/>
          </a:stretch>
        </p:blipFill>
        <p:spPr>
          <a:xfrm>
            <a:off x="1517008" y="2471550"/>
            <a:ext cx="9154803" cy="2676899"/>
          </a:xfrm>
          <a:prstGeom prst="rect">
            <a:avLst/>
          </a:prstGeom>
        </p:spPr>
      </p:pic>
    </p:spTree>
    <p:extLst>
      <p:ext uri="{BB962C8B-B14F-4D97-AF65-F5344CB8AC3E}">
        <p14:creationId xmlns:p14="http://schemas.microsoft.com/office/powerpoint/2010/main" val="1631452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BEAF-BABF-1784-99B4-730170D31BB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BB30168-E5E1-2E4A-98AF-2845B48CA3B3}"/>
              </a:ext>
            </a:extLst>
          </p:cNvPr>
          <p:cNvSpPr>
            <a:spLocks noGrp="1"/>
          </p:cNvSpPr>
          <p:nvPr>
            <p:ph type="body" sz="half" idx="2"/>
          </p:nvPr>
        </p:nvSpPr>
        <p:spPr>
          <a:xfrm>
            <a:off x="958058" y="1810471"/>
            <a:ext cx="5028414" cy="4309024"/>
          </a:xfrm>
        </p:spPr>
        <p:txBody>
          <a:bodyPr>
            <a:normAutofit fontScale="92500"/>
          </a:bodyPr>
          <a:lstStyle/>
          <a:p>
            <a:r>
              <a:rPr lang="es-ES" dirty="0"/>
              <a:t>Esta función es asíncrona (</a:t>
            </a:r>
            <a:r>
              <a:rPr lang="es-ES" dirty="0" err="1"/>
              <a:t>async</a:t>
            </a:r>
            <a:r>
              <a:rPr lang="es-ES" dirty="0"/>
              <a:t>) y se ejecuta cuando el usuario hace clic en el botón de buscar recetas. Su objetivo es consultar la API de </a:t>
            </a:r>
            <a:r>
              <a:rPr lang="es-ES" dirty="0" err="1"/>
              <a:t>Spoonacular</a:t>
            </a:r>
            <a:r>
              <a:rPr lang="es-ES" dirty="0"/>
              <a:t> para obtener recetas que coincidan con el término de búsqueda introducido por el usuario. Para ello se recoge el valor de la búsqueda del usuario y se construye la </a:t>
            </a:r>
            <a:r>
              <a:rPr lang="es-ES" dirty="0" err="1"/>
              <a:t>url</a:t>
            </a:r>
            <a:r>
              <a:rPr lang="es-ES" dirty="0"/>
              <a:t> para la petición adjuntando tanto la </a:t>
            </a:r>
            <a:r>
              <a:rPr lang="es-ES" dirty="0" err="1"/>
              <a:t>apiKey</a:t>
            </a:r>
            <a:r>
              <a:rPr lang="es-ES" dirty="0"/>
              <a:t> como la consulta. </a:t>
            </a:r>
          </a:p>
          <a:p>
            <a:r>
              <a:rPr lang="es-ES" dirty="0"/>
              <a:t>Hacemos la petición mediante </a:t>
            </a:r>
            <a:r>
              <a:rPr lang="en-US" dirty="0"/>
              <a:t>const response = await fetch(</a:t>
            </a:r>
            <a:r>
              <a:rPr lang="en-US" dirty="0" err="1"/>
              <a:t>url</a:t>
            </a:r>
            <a:r>
              <a:rPr lang="en-US" dirty="0"/>
              <a:t>);</a:t>
            </a:r>
            <a:endParaRPr lang="es-ES" dirty="0"/>
          </a:p>
          <a:p>
            <a:r>
              <a:rPr lang="es-ES" dirty="0"/>
              <a:t>El uso de </a:t>
            </a:r>
            <a:r>
              <a:rPr lang="es-ES" dirty="0" err="1"/>
              <a:t>await</a:t>
            </a:r>
            <a:r>
              <a:rPr lang="es-ES" dirty="0"/>
              <a:t> hace que el código espere la respuesta antes de continuar. Si la respuesta falla, se lanza error, de lo contrario, convierte la respuesta en formato JSON y se llama a la función </a:t>
            </a:r>
            <a:r>
              <a:rPr lang="es-ES" dirty="0" err="1"/>
              <a:t>mostrarRecetas</a:t>
            </a:r>
            <a:r>
              <a:rPr lang="es-ES" dirty="0"/>
              <a:t> pasando los resultados obtenidos (tipo array según documentación de la API </a:t>
            </a:r>
            <a:r>
              <a:rPr lang="es-ES" dirty="0" err="1"/>
              <a:t>Spoonacular</a:t>
            </a:r>
            <a:r>
              <a:rPr lang="es-ES" dirty="0"/>
              <a:t>). </a:t>
            </a:r>
          </a:p>
        </p:txBody>
      </p:sp>
      <p:sp>
        <p:nvSpPr>
          <p:cNvPr id="5" name="Marcador de pie de página 4">
            <a:extLst>
              <a:ext uri="{FF2B5EF4-FFF2-40B4-BE49-F238E27FC236}">
                <a16:creationId xmlns:a16="http://schemas.microsoft.com/office/drawing/2014/main" id="{1BABADED-6978-663B-5F68-8D6382996D2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2777F1E-F486-D685-8535-BFDFFA35DF37}"/>
              </a:ext>
            </a:extLst>
          </p:cNvPr>
          <p:cNvSpPr txBox="1">
            <a:spLocks/>
          </p:cNvSpPr>
          <p:nvPr/>
        </p:nvSpPr>
        <p:spPr>
          <a:xfrm>
            <a:off x="1033473" y="201652"/>
            <a:ext cx="9905998" cy="1008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Buscar receta en </a:t>
            </a:r>
            <a:r>
              <a:rPr lang="es-ES" dirty="0" err="1"/>
              <a:t>internet.fetch</a:t>
            </a:r>
            <a:endParaRPr lang="es-ES" dirty="0"/>
          </a:p>
        </p:txBody>
      </p:sp>
      <p:pic>
        <p:nvPicPr>
          <p:cNvPr id="7" name="Imagen 6">
            <a:extLst>
              <a:ext uri="{FF2B5EF4-FFF2-40B4-BE49-F238E27FC236}">
                <a16:creationId xmlns:a16="http://schemas.microsoft.com/office/drawing/2014/main" id="{6B24A90D-A3CB-1B8D-2709-F2409BF329AC}"/>
              </a:ext>
            </a:extLst>
          </p:cNvPr>
          <p:cNvPicPr>
            <a:picLocks noChangeAspect="1"/>
          </p:cNvPicPr>
          <p:nvPr/>
        </p:nvPicPr>
        <p:blipFill>
          <a:blip r:embed="rId2"/>
          <a:stretch>
            <a:fillRect/>
          </a:stretch>
        </p:blipFill>
        <p:spPr>
          <a:xfrm>
            <a:off x="6096000" y="1810471"/>
            <a:ext cx="5579376" cy="3940404"/>
          </a:xfrm>
          <a:prstGeom prst="rect">
            <a:avLst/>
          </a:prstGeom>
        </p:spPr>
      </p:pic>
    </p:spTree>
    <p:extLst>
      <p:ext uri="{BB962C8B-B14F-4D97-AF65-F5344CB8AC3E}">
        <p14:creationId xmlns:p14="http://schemas.microsoft.com/office/powerpoint/2010/main" val="3349249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F2F6-330C-6D89-C6C3-A5A4CC64A65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9C94B58-19E0-B32B-A410-2B1781EC93CD}"/>
              </a:ext>
            </a:extLst>
          </p:cNvPr>
          <p:cNvSpPr>
            <a:spLocks noGrp="1"/>
          </p:cNvSpPr>
          <p:nvPr>
            <p:ph type="body" sz="half" idx="2"/>
          </p:nvPr>
        </p:nvSpPr>
        <p:spPr>
          <a:xfrm>
            <a:off x="900522" y="1564402"/>
            <a:ext cx="5523138" cy="4309024"/>
          </a:xfrm>
        </p:spPr>
        <p:txBody>
          <a:bodyPr>
            <a:normAutofit fontScale="92500"/>
          </a:bodyPr>
          <a:lstStyle/>
          <a:p>
            <a:r>
              <a:rPr lang="es-ES" dirty="0"/>
              <a:t>Esta función también es asíncrona (</a:t>
            </a:r>
            <a:r>
              <a:rPr lang="es-ES" dirty="0" err="1"/>
              <a:t>async</a:t>
            </a:r>
            <a:r>
              <a:rPr lang="es-ES" dirty="0"/>
              <a:t>) y se encarga de mostrar en pantalla cada receta obtenida, así como de realizar una segunda petición a la API para obtener los detalles de cada receta (ingredientes e instrucciones).</a:t>
            </a:r>
          </a:p>
          <a:p>
            <a:r>
              <a:rPr lang="es-ES" dirty="0"/>
              <a:t>Verifica que el array recibido por parámetro no venga vacío, ahora recorre el array y para cada elemento crea un contenedor y asigna unos estilos, además, para cada receta, se construye una nueva URL (siguiendo directrices de documentación de la API </a:t>
            </a:r>
            <a:r>
              <a:rPr lang="es-ES" dirty="0" err="1"/>
              <a:t>Spoonacular</a:t>
            </a:r>
            <a:r>
              <a:rPr lang="es-ES" dirty="0"/>
              <a:t>) usando el ID de la receta y se hace una petición </a:t>
            </a:r>
            <a:r>
              <a:rPr lang="es-ES" dirty="0" err="1"/>
              <a:t>fetch</a:t>
            </a:r>
            <a:r>
              <a:rPr lang="es-ES" dirty="0"/>
              <a:t> a la API para obtener información detallada (ingredientes e instrucciones).</a:t>
            </a:r>
          </a:p>
          <a:p>
            <a:r>
              <a:rPr lang="es-ES" dirty="0"/>
              <a:t>Se convierte la respuesta en JSON, se extraen los ingredientes y las instrucciones, y se actualiza el HTML de la receta con esta información. Si da error se muestra mensaje del mismo en el propio </a:t>
            </a:r>
            <a:r>
              <a:rPr lang="es-ES" dirty="0" err="1"/>
              <a:t>div</a:t>
            </a:r>
            <a:r>
              <a:rPr lang="es-ES" dirty="0"/>
              <a:t> de la receta.</a:t>
            </a:r>
          </a:p>
        </p:txBody>
      </p:sp>
      <p:sp>
        <p:nvSpPr>
          <p:cNvPr id="5" name="Marcador de pie de página 4">
            <a:extLst>
              <a:ext uri="{FF2B5EF4-FFF2-40B4-BE49-F238E27FC236}">
                <a16:creationId xmlns:a16="http://schemas.microsoft.com/office/drawing/2014/main" id="{71DC6C3E-2787-87B8-647B-D6C3ACEAF24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0BCAF7E-B574-95C4-EB01-945EBD718908}"/>
              </a:ext>
            </a:extLst>
          </p:cNvPr>
          <p:cNvSpPr txBox="1">
            <a:spLocks/>
          </p:cNvSpPr>
          <p:nvPr/>
        </p:nvSpPr>
        <p:spPr>
          <a:xfrm>
            <a:off x="1018233" y="132404"/>
            <a:ext cx="9905998" cy="1076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mostrar receta de internet</a:t>
            </a:r>
          </a:p>
        </p:txBody>
      </p:sp>
      <p:pic>
        <p:nvPicPr>
          <p:cNvPr id="6" name="Imagen 5">
            <a:extLst>
              <a:ext uri="{FF2B5EF4-FFF2-40B4-BE49-F238E27FC236}">
                <a16:creationId xmlns:a16="http://schemas.microsoft.com/office/drawing/2014/main" id="{75B744CB-5C11-27FC-FBCC-1B8264832C0B}"/>
              </a:ext>
            </a:extLst>
          </p:cNvPr>
          <p:cNvPicPr>
            <a:picLocks noChangeAspect="1"/>
          </p:cNvPicPr>
          <p:nvPr/>
        </p:nvPicPr>
        <p:blipFill>
          <a:blip r:embed="rId2"/>
          <a:srcRect r="11352"/>
          <a:stretch>
            <a:fillRect/>
          </a:stretch>
        </p:blipFill>
        <p:spPr>
          <a:xfrm>
            <a:off x="6320403" y="1564402"/>
            <a:ext cx="5201037" cy="4203938"/>
          </a:xfrm>
          <a:prstGeom prst="rect">
            <a:avLst/>
          </a:prstGeom>
        </p:spPr>
      </p:pic>
    </p:spTree>
    <p:extLst>
      <p:ext uri="{BB962C8B-B14F-4D97-AF65-F5344CB8AC3E}">
        <p14:creationId xmlns:p14="http://schemas.microsoft.com/office/powerpoint/2010/main" val="4287212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CB62-806C-FF9D-3AC1-054813DA91E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7FEE5986-FFD5-4D45-1523-A0FDD9C29D59}"/>
              </a:ext>
            </a:extLst>
          </p:cNvPr>
          <p:cNvSpPr>
            <a:spLocks noGrp="1"/>
          </p:cNvSpPr>
          <p:nvPr>
            <p:ph type="body" sz="half" idx="2"/>
          </p:nvPr>
        </p:nvSpPr>
        <p:spPr>
          <a:xfrm>
            <a:off x="1056333" y="1129301"/>
            <a:ext cx="9905998" cy="4996418"/>
          </a:xfrm>
        </p:spPr>
        <p:txBody>
          <a:bodyPr>
            <a:noAutofit/>
          </a:bodyPr>
          <a:lstStyle/>
          <a:p>
            <a:r>
              <a:rPr lang="es-ES" sz="1500" b="1" dirty="0"/>
              <a:t>Proyecto completo y funcional: </a:t>
            </a:r>
            <a:r>
              <a:rPr lang="es-ES" sz="1500" dirty="0"/>
              <a:t>Hemos desarrollado una aplicación web de recetas que permite gestionar usuarios, recetas, notificaciones y buscar recetas externas, integrando tanto funcionalidades propias como externas (API </a:t>
            </a:r>
            <a:r>
              <a:rPr lang="es-ES" sz="1500" dirty="0" err="1"/>
              <a:t>Spoonacular</a:t>
            </a:r>
            <a:r>
              <a:rPr lang="es-ES" sz="1500" dirty="0"/>
              <a:t>).</a:t>
            </a:r>
          </a:p>
          <a:p>
            <a:r>
              <a:rPr lang="es-ES" sz="1500" b="1" dirty="0"/>
              <a:t>Seguridad y validación: </a:t>
            </a:r>
            <a:r>
              <a:rPr lang="es-ES" sz="1500" dirty="0"/>
              <a:t>Hemos implementado validaciones tanto en el </a:t>
            </a:r>
            <a:r>
              <a:rPr lang="es-ES" sz="1500" dirty="0" err="1"/>
              <a:t>frontend</a:t>
            </a:r>
            <a:r>
              <a:rPr lang="es-ES" sz="1500" dirty="0"/>
              <a:t> (JavaScript y expresiones regulares) como en el </a:t>
            </a:r>
            <a:r>
              <a:rPr lang="es-ES" sz="1500" dirty="0" err="1"/>
              <a:t>backend</a:t>
            </a:r>
            <a:r>
              <a:rPr lang="es-ES" sz="1500" dirty="0"/>
              <a:t> (PHP y PDO), evitando inyecciones y datos no válidos.</a:t>
            </a:r>
          </a:p>
          <a:p>
            <a:r>
              <a:rPr lang="es-ES" sz="1500" b="1" dirty="0"/>
              <a:t>Uso de tecnologías modernas: </a:t>
            </a:r>
            <a:r>
              <a:rPr lang="es-ES" sz="1500" dirty="0"/>
              <a:t>El proyecto utiliza AJAX para una experiencia de usuario fluida, PDO para acceso seguro a la base de datos y consumo </a:t>
            </a:r>
            <a:r>
              <a:rPr lang="es-ES" sz="1500"/>
              <a:t>de API externa </a:t>
            </a:r>
            <a:r>
              <a:rPr lang="es-ES" sz="1500" dirty="0"/>
              <a:t>para ampliar funcionalidades.</a:t>
            </a:r>
          </a:p>
          <a:p>
            <a:r>
              <a:rPr lang="es-ES" sz="1500" b="1" dirty="0"/>
              <a:t>Código modular y reutilizable: </a:t>
            </a:r>
            <a:r>
              <a:rPr lang="es-ES" sz="1500" dirty="0"/>
              <a:t>La lógica está separada en archivos y funciones específicas, facilitando el mantenimiento y la escalabilidad del proyecto.</a:t>
            </a:r>
          </a:p>
          <a:p>
            <a:r>
              <a:rPr lang="es-ES" sz="1500" b="1" dirty="0"/>
              <a:t>Experiencia de usuario: </a:t>
            </a:r>
            <a:r>
              <a:rPr lang="es-ES" sz="1500" dirty="0"/>
              <a:t>La interfaz es intuitiva, con formularios dinámicos, mensajes claros y navegación sin recargas innecesarias.</a:t>
            </a:r>
          </a:p>
          <a:p>
            <a:r>
              <a:rPr lang="es-ES" sz="1500" b="1" dirty="0"/>
              <a:t>Preparado para crecer: </a:t>
            </a:r>
            <a:r>
              <a:rPr lang="es-ES" sz="1500" dirty="0"/>
              <a:t>La estructura permite añadir nuevas funcionalidades o integrar otros servicios fácilmente en el futuro.</a:t>
            </a:r>
          </a:p>
        </p:txBody>
      </p:sp>
      <p:sp>
        <p:nvSpPr>
          <p:cNvPr id="5" name="Marcador de pie de página 4">
            <a:extLst>
              <a:ext uri="{FF2B5EF4-FFF2-40B4-BE49-F238E27FC236}">
                <a16:creationId xmlns:a16="http://schemas.microsoft.com/office/drawing/2014/main" id="{21393E5C-ACC4-6C85-70D1-745145E74CBD}"/>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B0B83D87-08F7-2C5F-A9F8-9ECDBFA9FB25}"/>
              </a:ext>
            </a:extLst>
          </p:cNvPr>
          <p:cNvSpPr txBox="1">
            <a:spLocks/>
          </p:cNvSpPr>
          <p:nvPr/>
        </p:nvSpPr>
        <p:spPr>
          <a:xfrm>
            <a:off x="1056333" y="-4421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Conclusiones </a:t>
            </a:r>
          </a:p>
        </p:txBody>
      </p:sp>
    </p:spTree>
    <p:extLst>
      <p:ext uri="{BB962C8B-B14F-4D97-AF65-F5344CB8AC3E}">
        <p14:creationId xmlns:p14="http://schemas.microsoft.com/office/powerpoint/2010/main" val="6213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8DFAD-6E8B-C8B3-4FC7-3B84919ADC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80593E-FDF2-7E91-E271-A92CD20D1622}"/>
              </a:ext>
            </a:extLst>
          </p:cNvPr>
          <p:cNvSpPr>
            <a:spLocks noGrp="1"/>
          </p:cNvSpPr>
          <p:nvPr>
            <p:ph type="title"/>
          </p:nvPr>
        </p:nvSpPr>
        <p:spPr>
          <a:xfrm>
            <a:off x="1141411" y="427330"/>
            <a:ext cx="9905998" cy="1478570"/>
          </a:xfrm>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12A9E72D-CCF9-147C-EF59-AA3DFCDEB4C9}"/>
              </a:ext>
            </a:extLst>
          </p:cNvPr>
          <p:cNvSpPr>
            <a:spLocks noGrp="1"/>
          </p:cNvSpPr>
          <p:nvPr>
            <p:ph idx="1"/>
          </p:nvPr>
        </p:nvSpPr>
        <p:spPr>
          <a:xfrm>
            <a:off x="514507" y="1777695"/>
            <a:ext cx="5488940" cy="4232480"/>
          </a:xfrm>
        </p:spPr>
        <p:txBody>
          <a:bodyPr>
            <a:normAutofit/>
          </a:bodyPr>
          <a:lstStyle/>
          <a:p>
            <a:pPr marL="0" indent="0">
              <a:buNone/>
            </a:pPr>
            <a:r>
              <a:rPr lang="es-ES" sz="1500" dirty="0"/>
              <a:t>La principal diferencia entre los cuerpos de páginas externas públicas y los de páginas internas privadas, es la implementación de un buscador para las páginas privadas (véase captura lateral 1). </a:t>
            </a:r>
          </a:p>
          <a:p>
            <a:pPr marL="0" indent="0">
              <a:buNone/>
            </a:pPr>
            <a:r>
              <a:rPr lang="es-ES" sz="1500" dirty="0"/>
              <a:t>Para hacer uso de este, simplemente introducimos la palabra a buscar y este irá filtrando por carácter a medida que escribimos la palabra.</a:t>
            </a:r>
          </a:p>
          <a:p>
            <a:pPr marL="0" indent="0">
              <a:buNone/>
            </a:pPr>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 </a:t>
            </a:r>
          </a:p>
          <a:p>
            <a:pPr marL="0" indent="0">
              <a:buNone/>
            </a:pPr>
            <a:r>
              <a:rPr lang="es-ES" sz="1500" dirty="0"/>
              <a:t>Este menú podrá ubicarse centrado cenitalmente por cuestiones de tamaño de pantalla (véase captura lateral 3).</a:t>
            </a:r>
          </a:p>
        </p:txBody>
      </p:sp>
      <p:sp>
        <p:nvSpPr>
          <p:cNvPr id="4" name="Marcador de pie de página 3">
            <a:extLst>
              <a:ext uri="{FF2B5EF4-FFF2-40B4-BE49-F238E27FC236}">
                <a16:creationId xmlns:a16="http://schemas.microsoft.com/office/drawing/2014/main" id="{2C4DAEBC-53D9-86BD-8F9D-A038B29D4B1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A724C9E3-4E90-718F-A3E5-566DE69BB1F3}"/>
              </a:ext>
            </a:extLst>
          </p:cNvPr>
          <p:cNvPicPr>
            <a:picLocks noChangeAspect="1"/>
          </p:cNvPicPr>
          <p:nvPr/>
        </p:nvPicPr>
        <p:blipFill rotWithShape="1">
          <a:blip r:embed="rId2"/>
          <a:srcRect t="10382" b="35819"/>
          <a:stretch>
            <a:fillRect/>
          </a:stretch>
        </p:blipFill>
        <p:spPr bwMode="auto">
          <a:xfrm>
            <a:off x="6004083" y="1500087"/>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6EFEA6F2-C1CE-740C-4387-EF7E997CAEFE}"/>
              </a:ext>
            </a:extLst>
          </p:cNvPr>
          <p:cNvSpPr/>
          <p:nvPr/>
        </p:nvSpPr>
        <p:spPr>
          <a:xfrm>
            <a:off x="6386670" y="1706319"/>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F9A316FA-89F5-CB6C-623F-510FFA5EDE54}"/>
              </a:ext>
            </a:extLst>
          </p:cNvPr>
          <p:cNvPicPr>
            <a:picLocks noChangeAspect="1"/>
          </p:cNvPicPr>
          <p:nvPr/>
        </p:nvPicPr>
        <p:blipFill>
          <a:blip r:embed="rId3"/>
          <a:stretch>
            <a:fillRect/>
          </a:stretch>
        </p:blipFill>
        <p:spPr>
          <a:xfrm>
            <a:off x="6003447" y="2511742"/>
            <a:ext cx="5489575" cy="1464310"/>
          </a:xfrm>
          <a:prstGeom prst="rect">
            <a:avLst/>
          </a:prstGeom>
        </p:spPr>
      </p:pic>
      <p:sp>
        <p:nvSpPr>
          <p:cNvPr id="13" name="Rectángulo 12">
            <a:extLst>
              <a:ext uri="{FF2B5EF4-FFF2-40B4-BE49-F238E27FC236}">
                <a16:creationId xmlns:a16="http://schemas.microsoft.com/office/drawing/2014/main" id="{5B9C7D08-DFBD-947E-787D-805846FE5802}"/>
              </a:ext>
            </a:extLst>
          </p:cNvPr>
          <p:cNvSpPr/>
          <p:nvPr/>
        </p:nvSpPr>
        <p:spPr>
          <a:xfrm>
            <a:off x="6428820" y="2558574"/>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DA874A3F-5AC4-CE22-145D-EF52E968DF67}"/>
              </a:ext>
            </a:extLst>
          </p:cNvPr>
          <p:cNvCxnSpPr/>
          <p:nvPr/>
        </p:nvCxnSpPr>
        <p:spPr>
          <a:xfrm flipV="1">
            <a:off x="6177120" y="194021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AEAE333-9BBA-3BB5-D724-9A268E3A0B72}"/>
              </a:ext>
            </a:extLst>
          </p:cNvPr>
          <p:cNvCxnSpPr/>
          <p:nvPr/>
        </p:nvCxnSpPr>
        <p:spPr>
          <a:xfrm flipV="1">
            <a:off x="6219270" y="3244850"/>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0CF0F3C8-4608-C050-87CB-666015C923A1}"/>
              </a:ext>
            </a:extLst>
          </p:cNvPr>
          <p:cNvPicPr>
            <a:picLocks noChangeAspect="1"/>
          </p:cNvPicPr>
          <p:nvPr/>
        </p:nvPicPr>
        <p:blipFill rotWithShape="1">
          <a:blip r:embed="rId4"/>
          <a:srcRect t="37167" b="27337"/>
          <a:stretch>
            <a:fillRect/>
          </a:stretch>
        </p:blipFill>
        <p:spPr bwMode="auto">
          <a:xfrm>
            <a:off x="6004082" y="4229100"/>
            <a:ext cx="5488940" cy="1766252"/>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98CF1E9A-90F0-6803-46CE-2C098F422EA0}"/>
              </a:ext>
            </a:extLst>
          </p:cNvPr>
          <p:cNvCxnSpPr/>
          <p:nvPr/>
        </p:nvCxnSpPr>
        <p:spPr>
          <a:xfrm flipV="1">
            <a:off x="10901520" y="526583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6BD45A0-6E3C-25D9-03D8-F8DADE0A4710}"/>
              </a:ext>
            </a:extLst>
          </p:cNvPr>
          <p:cNvSpPr txBox="1"/>
          <p:nvPr/>
        </p:nvSpPr>
        <p:spPr>
          <a:xfrm>
            <a:off x="5893393" y="2200425"/>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CE6B1FDB-3F88-0388-2786-8741D9F81CF8}"/>
              </a:ext>
            </a:extLst>
          </p:cNvPr>
          <p:cNvSpPr txBox="1"/>
          <p:nvPr/>
        </p:nvSpPr>
        <p:spPr>
          <a:xfrm>
            <a:off x="5893393" y="3939516"/>
            <a:ext cx="5822473" cy="276999"/>
          </a:xfrm>
          <a:prstGeom prst="rect">
            <a:avLst/>
          </a:prstGeom>
          <a:noFill/>
        </p:spPr>
        <p:txBody>
          <a:bodyPr wrap="square" rtlCol="0">
            <a:spAutoFit/>
          </a:bodyPr>
          <a:lstStyle/>
          <a:p>
            <a:r>
              <a:rPr lang="es-ES" sz="1200" dirty="0"/>
              <a:t>Captura 2 </a:t>
            </a:r>
          </a:p>
        </p:txBody>
      </p:sp>
      <p:sp>
        <p:nvSpPr>
          <p:cNvPr id="16" name="CuadroTexto 15">
            <a:extLst>
              <a:ext uri="{FF2B5EF4-FFF2-40B4-BE49-F238E27FC236}">
                <a16:creationId xmlns:a16="http://schemas.microsoft.com/office/drawing/2014/main" id="{6E4F8FE4-0F14-D8ED-6B88-9D744F03AC38}"/>
              </a:ext>
            </a:extLst>
          </p:cNvPr>
          <p:cNvSpPr txBox="1"/>
          <p:nvPr/>
        </p:nvSpPr>
        <p:spPr>
          <a:xfrm>
            <a:off x="5927006" y="6024325"/>
            <a:ext cx="5822473" cy="276999"/>
          </a:xfrm>
          <a:prstGeom prst="rect">
            <a:avLst/>
          </a:prstGeom>
          <a:noFill/>
        </p:spPr>
        <p:txBody>
          <a:bodyPr wrap="square" rtlCol="0">
            <a:spAutoFit/>
          </a:bodyPr>
          <a:lstStyle/>
          <a:p>
            <a:r>
              <a:rPr lang="es-ES" sz="1200" dirty="0"/>
              <a:t>Captura 3</a:t>
            </a:r>
          </a:p>
        </p:txBody>
      </p:sp>
    </p:spTree>
    <p:extLst>
      <p:ext uri="{BB962C8B-B14F-4D97-AF65-F5344CB8AC3E}">
        <p14:creationId xmlns:p14="http://schemas.microsoft.com/office/powerpoint/2010/main" val="155917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4F44-8BBE-38C6-13E9-E66FCB6C24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7A8DC0-A3CB-23DD-B8FD-1E3CF543A189}"/>
              </a:ext>
            </a:extLst>
          </p:cNvPr>
          <p:cNvSpPr>
            <a:spLocks noGrp="1"/>
          </p:cNvSpPr>
          <p:nvPr>
            <p:ph type="title"/>
          </p:nvPr>
        </p:nvSpPr>
        <p:spPr/>
        <p:txBody>
          <a:bodyPr/>
          <a:lstStyle/>
          <a:p>
            <a:r>
              <a:rPr lang="es-ES" dirty="0"/>
              <a:t>Parte inferior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936AF543-40E1-4A11-86C7-AF940C700A08}"/>
              </a:ext>
            </a:extLst>
          </p:cNvPr>
          <p:cNvSpPr>
            <a:spLocks noGrp="1"/>
          </p:cNvSpPr>
          <p:nvPr>
            <p:ph idx="1"/>
          </p:nvPr>
        </p:nvSpPr>
        <p:spPr>
          <a:xfrm>
            <a:off x="1066007" y="1973183"/>
            <a:ext cx="4791783" cy="3541714"/>
          </a:xfrm>
        </p:spPr>
        <p:txBody>
          <a:bodyPr>
            <a:normAutofit fontScale="77500" lnSpcReduction="20000"/>
          </a:bodyPr>
          <a:lstStyle/>
          <a:p>
            <a:pPr marL="0" indent="0">
              <a:buNone/>
            </a:pPr>
            <a:r>
              <a:rPr lang="es-ES" sz="1500" dirty="0"/>
              <a:t>En esta zona (a partir de ahora pie de página) nos encontramos con 3 partes bien delimitadas. De izquierda derecha o en pantallas medianas y pequeñas de arriba abajo, usted se encontrará con: </a:t>
            </a:r>
          </a:p>
          <a:p>
            <a:pPr marL="0" indent="0">
              <a:buNone/>
            </a:pPr>
            <a:r>
              <a:rPr lang="es-ES" sz="1500" b="1" dirty="0"/>
              <a:t>Enlaces a páginas de interés:</a:t>
            </a:r>
          </a:p>
          <a:p>
            <a:pPr marL="0" indent="0">
              <a:buNone/>
            </a:pPr>
            <a:r>
              <a:rPr lang="es-ES" sz="1500" dirty="0"/>
              <a:t>Como información legal, </a:t>
            </a:r>
            <a:r>
              <a:rPr lang="es-ES" sz="1500" dirty="0" err="1"/>
              <a:t>FAQ´s</a:t>
            </a:r>
            <a:r>
              <a:rPr lang="es-ES" sz="1500" dirty="0"/>
              <a:t> (página de preguntas y respuestas frecuentes para consulta), Política de privacidad, contacto, etc.</a:t>
            </a:r>
          </a:p>
          <a:p>
            <a:pPr marL="0" indent="0">
              <a:buNone/>
            </a:pPr>
            <a:r>
              <a:rPr lang="es-ES" sz="1500" dirty="0"/>
              <a:t>Margen izquierdo del pie de página (véase capturas laterales) o zona superior centrada del pie de página en pantallas medianas y pequeñas.</a:t>
            </a:r>
          </a:p>
          <a:p>
            <a:pPr marL="0" indent="0">
              <a:buNone/>
            </a:pPr>
            <a:r>
              <a:rPr lang="es-ES" sz="1500" b="1" dirty="0"/>
              <a:t>Copyright:</a:t>
            </a:r>
          </a:p>
          <a:p>
            <a:pPr marL="0" indent="0">
              <a:buNone/>
            </a:pPr>
            <a:r>
              <a:rPr lang="es-ES" sz="1500" dirty="0"/>
              <a:t>Zona central del pie de página (véase capturas laterales) o zona media centrada del pie de página en pantallas medianas y pequeñas.</a:t>
            </a:r>
          </a:p>
          <a:p>
            <a:pPr marL="0" indent="0">
              <a:buNone/>
            </a:pPr>
            <a:r>
              <a:rPr lang="es-ES" sz="1500" b="1" dirty="0"/>
              <a:t>Enlaces a redes sociales:</a:t>
            </a:r>
          </a:p>
          <a:p>
            <a:pPr marL="0" indent="0">
              <a:buNone/>
            </a:pPr>
            <a:r>
              <a:rPr lang="es-ES" sz="1500" dirty="0"/>
              <a:t>Margen derecho del pie de página (véase capturas laterales) o zona inferior centrada del pie de página en pantallas medianas y pequeñas.</a:t>
            </a:r>
          </a:p>
          <a:p>
            <a:pPr marL="0" indent="0">
              <a:buNone/>
            </a:pPr>
            <a:endParaRPr lang="es-ES" sz="1500" dirty="0"/>
          </a:p>
        </p:txBody>
      </p:sp>
      <p:sp>
        <p:nvSpPr>
          <p:cNvPr id="4" name="Marcador de pie de página 3">
            <a:extLst>
              <a:ext uri="{FF2B5EF4-FFF2-40B4-BE49-F238E27FC236}">
                <a16:creationId xmlns:a16="http://schemas.microsoft.com/office/drawing/2014/main" id="{E993DEE1-FD99-8418-9D31-EB53EA0E91F3}"/>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7720AED-ED1B-4310-B84F-67E7C8CC7B82}"/>
              </a:ext>
            </a:extLst>
          </p:cNvPr>
          <p:cNvSpPr txBox="1"/>
          <p:nvPr/>
        </p:nvSpPr>
        <p:spPr>
          <a:xfrm>
            <a:off x="5865645" y="3371621"/>
            <a:ext cx="5822473" cy="276999"/>
          </a:xfrm>
          <a:prstGeom prst="rect">
            <a:avLst/>
          </a:prstGeom>
          <a:noFill/>
        </p:spPr>
        <p:txBody>
          <a:bodyPr wrap="square" rtlCol="0">
            <a:spAutoFit/>
          </a:bodyPr>
          <a:lstStyle/>
          <a:p>
            <a:r>
              <a:rPr lang="es-ES" sz="1200" dirty="0"/>
              <a:t>Captura superior muestra parte inferior de página externa para usuario de tipo público. </a:t>
            </a:r>
          </a:p>
        </p:txBody>
      </p:sp>
      <p:sp>
        <p:nvSpPr>
          <p:cNvPr id="10" name="CuadroTexto 9">
            <a:extLst>
              <a:ext uri="{FF2B5EF4-FFF2-40B4-BE49-F238E27FC236}">
                <a16:creationId xmlns:a16="http://schemas.microsoft.com/office/drawing/2014/main" id="{0D104B13-D482-8582-AD5C-F992B9B81CD7}"/>
              </a:ext>
            </a:extLst>
          </p:cNvPr>
          <p:cNvSpPr txBox="1"/>
          <p:nvPr/>
        </p:nvSpPr>
        <p:spPr>
          <a:xfrm>
            <a:off x="5857790" y="3652440"/>
            <a:ext cx="5822473" cy="276999"/>
          </a:xfrm>
          <a:prstGeom prst="rect">
            <a:avLst/>
          </a:prstGeom>
          <a:noFill/>
        </p:spPr>
        <p:txBody>
          <a:bodyPr wrap="square" rtlCol="0">
            <a:spAutoFit/>
          </a:bodyPr>
          <a:lstStyle/>
          <a:p>
            <a:r>
              <a:rPr lang="es-ES" sz="1200" dirty="0"/>
              <a:t>Captura inferior muestra parte inferior de página interna para usuario registrado público. </a:t>
            </a:r>
          </a:p>
        </p:txBody>
      </p:sp>
      <p:pic>
        <p:nvPicPr>
          <p:cNvPr id="5" name="Imagen 4">
            <a:extLst>
              <a:ext uri="{FF2B5EF4-FFF2-40B4-BE49-F238E27FC236}">
                <a16:creationId xmlns:a16="http://schemas.microsoft.com/office/drawing/2014/main" id="{9F605A3C-8002-5632-4854-20AC2789CA5A}"/>
              </a:ext>
            </a:extLst>
          </p:cNvPr>
          <p:cNvPicPr>
            <a:picLocks noChangeAspect="1"/>
          </p:cNvPicPr>
          <p:nvPr/>
        </p:nvPicPr>
        <p:blipFill>
          <a:blip r:embed="rId2"/>
          <a:stretch>
            <a:fillRect/>
          </a:stretch>
        </p:blipFill>
        <p:spPr>
          <a:xfrm>
            <a:off x="5949231" y="2730162"/>
            <a:ext cx="5489575" cy="410845"/>
          </a:xfrm>
          <a:prstGeom prst="rect">
            <a:avLst/>
          </a:prstGeom>
        </p:spPr>
      </p:pic>
      <p:pic>
        <p:nvPicPr>
          <p:cNvPr id="6" name="Imagen 5">
            <a:extLst>
              <a:ext uri="{FF2B5EF4-FFF2-40B4-BE49-F238E27FC236}">
                <a16:creationId xmlns:a16="http://schemas.microsoft.com/office/drawing/2014/main" id="{85F13AA2-9D8E-7C06-0536-17B347E8CC76}"/>
              </a:ext>
            </a:extLst>
          </p:cNvPr>
          <p:cNvPicPr>
            <a:picLocks noChangeAspect="1"/>
          </p:cNvPicPr>
          <p:nvPr/>
        </p:nvPicPr>
        <p:blipFill>
          <a:blip r:embed="rId3"/>
          <a:srcRect t="9311"/>
          <a:stretch>
            <a:fillRect/>
          </a:stretch>
        </p:blipFill>
        <p:spPr>
          <a:xfrm>
            <a:off x="5949229" y="4171948"/>
            <a:ext cx="5489575" cy="476250"/>
          </a:xfrm>
          <a:prstGeom prst="rect">
            <a:avLst/>
          </a:prstGeom>
        </p:spPr>
      </p:pic>
      <p:sp>
        <p:nvSpPr>
          <p:cNvPr id="11" name="Rectángulo 10">
            <a:extLst>
              <a:ext uri="{FF2B5EF4-FFF2-40B4-BE49-F238E27FC236}">
                <a16:creationId xmlns:a16="http://schemas.microsoft.com/office/drawing/2014/main" id="{510C09D1-21A9-94B7-0910-893ECD34CC28}"/>
              </a:ext>
            </a:extLst>
          </p:cNvPr>
          <p:cNvSpPr/>
          <p:nvPr/>
        </p:nvSpPr>
        <p:spPr>
          <a:xfrm>
            <a:off x="6423891" y="4171948"/>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12A109E-7127-A3EF-7D6B-2E87C9ECF513}"/>
              </a:ext>
            </a:extLst>
          </p:cNvPr>
          <p:cNvSpPr/>
          <p:nvPr/>
        </p:nvSpPr>
        <p:spPr>
          <a:xfrm>
            <a:off x="6423892" y="2691975"/>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05957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2294</TotalTime>
  <Words>9498</Words>
  <Application>Microsoft Office PowerPoint</Application>
  <PresentationFormat>Panorámica</PresentationFormat>
  <Paragraphs>545</Paragraphs>
  <Slides>75</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75</vt:i4>
      </vt:variant>
    </vt:vector>
  </HeadingPairs>
  <TitlesOfParts>
    <vt:vector size="79" baseType="lpstr">
      <vt:lpstr>Arial</vt:lpstr>
      <vt:lpstr>Calibri</vt:lpstr>
      <vt:lpstr>Tw Cen MT</vt:lpstr>
      <vt:lpstr>Circuito</vt:lpstr>
      <vt:lpstr>RECIPEDIUM</vt:lpstr>
      <vt:lpstr>Uso y funcionalidades</vt:lpstr>
      <vt:lpstr>Parte superior de la página.  Descripción y usos</vt:lpstr>
      <vt:lpstr>Descripción y Usos cabecera</vt:lpstr>
      <vt:lpstr>Descripción y Usos barra de navegación</vt:lpstr>
      <vt:lpstr>Parte central de la página.  Descripción y usos</vt:lpstr>
      <vt:lpstr>Descripción y usos cuerpo de página</vt:lpstr>
      <vt:lpstr>Descripción y usos cuerpo de página</vt:lpstr>
      <vt:lpstr>Parte inferior de la página.  Descripción y usos</vt:lpstr>
      <vt:lpstr>Descripción y usos pie de página</vt:lpstr>
      <vt:lpstr>Contenido zona pública de la aplicación</vt:lpstr>
      <vt:lpstr>Inicio de sesión/registro</vt:lpstr>
      <vt:lpstr>Acceso a zona privada</vt:lpstr>
      <vt:lpstr>Funcionalidad para clientes. usuarios modificar datos de usuario</vt:lpstr>
      <vt:lpstr>Funcionalidad para clientes. consulta  Buscar recetas en internet</vt:lpstr>
      <vt:lpstr>Funcionalidad para clientes. recetas crear recetas</vt:lpstr>
      <vt:lpstr>Funcionalidad para clientes. recetas ver mis recetas</vt:lpstr>
      <vt:lpstr>Funcionalidad para clientes. recetas modificar receta</vt:lpstr>
      <vt:lpstr>Funcionalidad para clientes. recetas eliminar receta</vt:lpstr>
      <vt:lpstr>Funcionalidad para clientes. Interacción social publicar receta</vt:lpstr>
      <vt:lpstr>Funcionalidad para clientes. Interacción social guardar receta pública</vt:lpstr>
      <vt:lpstr>Funcionalidad para clientes. Interacción social ver receta pública guardada</vt:lpstr>
      <vt:lpstr>Funcionalidad para clientes. Interacción social eliminar receta pública guardada</vt:lpstr>
      <vt:lpstr>Funcionalidad para clientes. Interacción social ver notificaciones</vt:lpstr>
      <vt:lpstr>Funcionalidad para clientes. Interacción social ver notificaciones no leidas</vt:lpstr>
      <vt:lpstr>Funcionalidad para clientes.  Interacción social. crear notificación</vt:lpstr>
      <vt:lpstr>Funcionalidad para administradores. Gestión de usuarios. Ver usuarios</vt:lpstr>
      <vt:lpstr>Funcionalidad para administradores. Gestión de usuarios. editar usuarios</vt:lpstr>
      <vt:lpstr>Funcionalidad para administradores. Gestión de usuarios. editar usuarios</vt:lpstr>
      <vt:lpstr>Funcionalidad para administradores. Gestión de usuarios. eliminar usuarios</vt:lpstr>
      <vt:lpstr>Funcionalidad para administradores. Gestión de usuarios. eliminar usuarios</vt:lpstr>
      <vt:lpstr>Funcionalidad para administradores. Gestión de usuarios. crear usuario</vt:lpstr>
      <vt:lpstr>Funcionalidad para administradores. Consulta. Buscar recetas en internet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Profundizando en el código</vt:lpstr>
      <vt:lpstr>despliegue</vt:lpstr>
      <vt:lpstr>Estructura de carpetas</vt:lpstr>
      <vt:lpstr>Punto de entrada</vt:lpstr>
      <vt:lpstr>Archivos .html</vt:lpstr>
      <vt:lpstr>Accesibilidad web </vt:lpstr>
      <vt:lpstr>Accesibilidad web</vt:lpstr>
      <vt:lpstr>Accesibilidad web </vt:lpstr>
      <vt:lpstr>App.php </vt:lpstr>
      <vt:lpstr>Funciones.js</vt:lpstr>
      <vt:lpstr>Función cargar()</vt:lpstr>
      <vt:lpstr>Faq.js</vt:lpstr>
      <vt:lpstr>Función iniciahamburguesa()</vt:lpstr>
      <vt:lpstr>Función iniciahamburguesa() ii</vt:lpstr>
      <vt:lpstr>Función iniciaNav()</vt:lpstr>
      <vt:lpstr>Función iniciaNav() ii</vt:lpstr>
      <vt:lpstr>Función filtrar()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RECIPEDIUM</dc:title>
  <dc:creator>smartinezmadruga.ieslapuebla@gmail.com</dc:creator>
  <cp:lastModifiedBy>smartinezmadruga.ieslapuebla@gmail.com</cp:lastModifiedBy>
  <cp:revision>47</cp:revision>
  <dcterms:created xsi:type="dcterms:W3CDTF">2025-06-15T18:44:34Z</dcterms:created>
  <dcterms:modified xsi:type="dcterms:W3CDTF">2025-06-17T15:22:52Z</dcterms:modified>
</cp:coreProperties>
</file>